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77" r:id="rId2"/>
    <p:sldId id="278" r:id="rId3"/>
    <p:sldId id="341" r:id="rId4"/>
    <p:sldId id="357" r:id="rId5"/>
    <p:sldId id="279" r:id="rId6"/>
    <p:sldId id="280" r:id="rId7"/>
    <p:sldId id="348" r:id="rId8"/>
    <p:sldId id="285" r:id="rId9"/>
    <p:sldId id="360" r:id="rId10"/>
    <p:sldId id="363" r:id="rId11"/>
    <p:sldId id="364" r:id="rId12"/>
    <p:sldId id="365" r:id="rId13"/>
    <p:sldId id="366" r:id="rId14"/>
    <p:sldId id="368" r:id="rId15"/>
    <p:sldId id="370" r:id="rId16"/>
    <p:sldId id="369" r:id="rId17"/>
    <p:sldId id="358" r:id="rId18"/>
    <p:sldId id="290" r:id="rId19"/>
    <p:sldId id="294" r:id="rId20"/>
    <p:sldId id="355" r:id="rId21"/>
    <p:sldId id="326" r:id="rId22"/>
  </p:sldIdLst>
  <p:sldSz cx="9144000" cy="6858000" type="screen4x3"/>
  <p:notesSz cx="7099300" cy="1023461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Ubuntu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Ubuntu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Ubuntu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Ubuntu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Ubuntu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Ubuntu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Ubuntu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Ubuntu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Ubuntu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22" autoAdjust="0"/>
    <p:restoredTop sz="91566" autoAdjust="0"/>
  </p:normalViewPr>
  <p:slideViewPr>
    <p:cSldViewPr>
      <p:cViewPr varScale="1">
        <p:scale>
          <a:sx n="77" d="100"/>
          <a:sy n="77" d="100"/>
        </p:scale>
        <p:origin x="-155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78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Ubuntu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Ubuntu" pitchFamily="34" charset="0"/>
              </a:defRPr>
            </a:lvl1pPr>
          </a:lstStyle>
          <a:p>
            <a:pPr>
              <a:defRPr/>
            </a:pPr>
            <a:fld id="{C083EA6A-B961-416A-AC9B-A2716E698140}" type="datetimeFigureOut">
              <a:rPr lang="it-IT"/>
              <a:pPr>
                <a:defRPr/>
              </a:pPr>
              <a:t>26/06/2024</a:t>
            </a:fld>
            <a:endParaRPr lang="it-IT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smtClean="0">
                <a:latin typeface="Ubuntu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>
                <a:latin typeface="Ubuntu" pitchFamily="34" charset="0"/>
              </a:defRPr>
            </a:lvl1pPr>
          </a:lstStyle>
          <a:p>
            <a:pPr>
              <a:defRPr/>
            </a:pPr>
            <a:fld id="{AC6DDD5F-19E8-48D8-B67B-A6B6EEF1FB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</a:defRPr>
            </a:lvl1pPr>
          </a:lstStyle>
          <a:p>
            <a:pPr>
              <a:defRPr/>
            </a:pPr>
            <a:fld id="{7003AE0E-310D-4BC2-B465-4A1EB54216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B293F6-F6DF-4604-8431-337E593C83B1}" type="slidenum">
              <a:rPr lang="it-IT" smtClean="0">
                <a:latin typeface="Arial" pitchFamily="34" charset="0"/>
              </a:rPr>
              <a:pPr/>
              <a:t>8</a:t>
            </a:fld>
            <a:endParaRPr lang="it-IT" smtClean="0">
              <a:latin typeface="Arial" pitchFamily="34" charset="0"/>
            </a:endParaRPr>
          </a:p>
        </p:txBody>
      </p:sp>
      <p:sp>
        <p:nvSpPr>
          <p:cNvPr id="53251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3252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4768" tIns="47384" rIns="94768" bIns="47384"/>
          <a:lstStyle/>
          <a:p>
            <a:pPr eaLnBrk="1" hangingPunct="1"/>
            <a:endParaRPr lang="it-IT" smtClean="0">
              <a:latin typeface="Arial" pitchFamily="34" charset="0"/>
            </a:endParaRPr>
          </a:p>
        </p:txBody>
      </p:sp>
      <p:sp>
        <p:nvSpPr>
          <p:cNvPr id="53253" name="Segnaposto numero diapositiva 3"/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68" tIns="47384" rIns="94768" bIns="47384" anchor="b"/>
          <a:lstStyle/>
          <a:p>
            <a:pPr algn="r" defTabSz="947738"/>
            <a:fld id="{037E870C-4A23-4A7E-8722-98381B6ECA90}" type="slidenum">
              <a:rPr lang="it-IT" sz="1200">
                <a:latin typeface="Arial" pitchFamily="34" charset="0"/>
                <a:cs typeface="Times New Roman" pitchFamily="18" charset="0"/>
              </a:rPr>
              <a:pPr algn="r" defTabSz="947738"/>
              <a:t>8</a:t>
            </a:fld>
            <a:endParaRPr lang="it-IT" sz="1200">
              <a:latin typeface="Arial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8094D-E432-4E2F-B08E-3C41F111E9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755650" y="1916113"/>
            <a:ext cx="755332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7200" b="1">
                <a:solidFill>
                  <a:schemeClr val="bg1"/>
                </a:solidFill>
              </a:rPr>
              <a:t>Special Olympics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fondo inizi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4"/>
          <p:cNvSpPr>
            <a:spLocks/>
          </p:cNvSpPr>
          <p:nvPr/>
        </p:nvSpPr>
        <p:spPr bwMode="auto">
          <a:xfrm>
            <a:off x="900113" y="2246313"/>
            <a:ext cx="7056437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it-IT" sz="4800" b="1">
                <a:solidFill>
                  <a:schemeClr val="bg1"/>
                </a:solidFill>
                <a:latin typeface="Ubuntu" pitchFamily="34" charset="0"/>
                <a:ea typeface="ＭＳ Ｐゴシック" pitchFamily="34" charset="-128"/>
              </a:rPr>
              <a:t>Programmi non Sportivi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"/>
          <p:cNvPicPr>
            <a:picLocks noChangeAspect="1" noChangeArrowheads="1"/>
          </p:cNvPicPr>
          <p:nvPr/>
        </p:nvPicPr>
        <p:blipFill>
          <a:blip r:embed="rId2" cstate="print"/>
          <a:srcRect l="4854" r="37864" b="9099"/>
          <a:stretch>
            <a:fillRect/>
          </a:stretch>
        </p:blipFill>
        <p:spPr bwMode="auto">
          <a:xfrm>
            <a:off x="0" y="1584703"/>
            <a:ext cx="4786314" cy="527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642926"/>
            <a:ext cx="8229600" cy="1143000"/>
          </a:xfrm>
        </p:spPr>
        <p:txBody>
          <a:bodyPr/>
          <a:lstStyle/>
          <a:p>
            <a:pPr algn="l" eaLnBrk="1" hangingPunct="1"/>
            <a:r>
              <a:rPr lang="it-IT" sz="4000" b="1" dirty="0" smtClean="0">
                <a:solidFill>
                  <a:schemeClr val="tx1"/>
                </a:solidFill>
                <a:latin typeface="Ubuntu" pitchFamily="34" charset="0"/>
              </a:rPr>
              <a:t>Programmi non sportivi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29190" y="2143116"/>
            <a:ext cx="3671888" cy="3000396"/>
          </a:xfrm>
        </p:spPr>
        <p:txBody>
          <a:bodyPr/>
          <a:lstStyle/>
          <a:p>
            <a:pPr eaLnBrk="1" hangingPunct="1"/>
            <a:r>
              <a:rPr lang="it-IT" dirty="0" err="1" smtClean="0">
                <a:latin typeface="Ubuntu" pitchFamily="34" charset="0"/>
              </a:rPr>
              <a:t>Heathly</a:t>
            </a:r>
            <a:r>
              <a:rPr lang="it-IT" dirty="0" smtClean="0">
                <a:latin typeface="Ubuntu" pitchFamily="34" charset="0"/>
              </a:rPr>
              <a:t> </a:t>
            </a:r>
            <a:r>
              <a:rPr lang="it-IT" dirty="0" err="1" smtClean="0">
                <a:latin typeface="Ubuntu" pitchFamily="34" charset="0"/>
              </a:rPr>
              <a:t>Athletes</a:t>
            </a:r>
            <a:endParaRPr lang="it-IT" dirty="0" smtClean="0">
              <a:latin typeface="Ubuntu" pitchFamily="34" charset="0"/>
            </a:endParaRPr>
          </a:p>
          <a:p>
            <a:pPr eaLnBrk="1" hangingPunct="1"/>
            <a:r>
              <a:rPr lang="it-IT" dirty="0" smtClean="0">
                <a:latin typeface="Ubuntu" pitchFamily="34" charset="0"/>
              </a:rPr>
              <a:t>YAP </a:t>
            </a:r>
          </a:p>
          <a:p>
            <a:pPr eaLnBrk="1" hangingPunct="1"/>
            <a:r>
              <a:rPr lang="it-IT" dirty="0" smtClean="0">
                <a:latin typeface="Ubuntu" pitchFamily="34" charset="0"/>
              </a:rPr>
              <a:t>MATP</a:t>
            </a:r>
          </a:p>
          <a:p>
            <a:pPr eaLnBrk="1" hangingPunct="1"/>
            <a:r>
              <a:rPr lang="it-IT" dirty="0" smtClean="0">
                <a:latin typeface="Ubuntu" pitchFamily="34" charset="0"/>
              </a:rPr>
              <a:t>Progetto Scuola</a:t>
            </a:r>
          </a:p>
          <a:p>
            <a:pPr eaLnBrk="1" hangingPunct="1"/>
            <a:r>
              <a:rPr lang="it-IT" dirty="0" err="1" smtClean="0">
                <a:latin typeface="Ubuntu" pitchFamily="34" charset="0"/>
              </a:rPr>
              <a:t>Alp’s</a:t>
            </a:r>
            <a:endParaRPr lang="it-IT" dirty="0" smtClean="0">
              <a:latin typeface="Ubuntu" pitchFamily="34" charset="0"/>
            </a:endParaRPr>
          </a:p>
          <a:p>
            <a:pPr eaLnBrk="1" hangingPunct="1"/>
            <a:endParaRPr lang="it-IT" dirty="0" smtClean="0">
              <a:latin typeface="Ubuntu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74682" y="1928802"/>
            <a:ext cx="8840788" cy="1223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2000" dirty="0" smtClean="0">
                <a:latin typeface="Ubuntu" pitchFamily="34" charset="0"/>
              </a:rPr>
              <a:t>Medici e specialisti volontari durante i Giochi Nazionali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2000" dirty="0" smtClean="0">
                <a:latin typeface="Ubuntu" pitchFamily="34" charset="0"/>
              </a:rPr>
              <a:t>organizzano screening gratuiti, studiati per migliorare lo stato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it-IT" sz="2000" dirty="0" smtClean="0">
                <a:latin typeface="Ubuntu" pitchFamily="34" charset="0"/>
              </a:rPr>
              <a:t>di salute degli Atleti. </a:t>
            </a:r>
          </a:p>
          <a:p>
            <a:pPr eaLnBrk="1" hangingPunct="1">
              <a:lnSpc>
                <a:spcPct val="90000"/>
              </a:lnSpc>
            </a:pPr>
            <a:endParaRPr lang="it-IT" sz="4000" dirty="0" smtClean="0"/>
          </a:p>
        </p:txBody>
      </p:sp>
      <p:sp>
        <p:nvSpPr>
          <p:cNvPr id="5123" name="Rectangle 3"/>
          <p:cNvSpPr>
            <a:spLocks noGrp="1"/>
          </p:cNvSpPr>
          <p:nvPr>
            <p:ph type="title"/>
          </p:nvPr>
        </p:nvSpPr>
        <p:spPr>
          <a:xfrm>
            <a:off x="357158" y="714363"/>
            <a:ext cx="8229600" cy="1143001"/>
          </a:xfrm>
          <a:noFill/>
        </p:spPr>
        <p:txBody>
          <a:bodyPr/>
          <a:lstStyle/>
          <a:p>
            <a:pPr algn="l" eaLnBrk="1" hangingPunct="1"/>
            <a:r>
              <a:rPr lang="it-IT" sz="3600" b="1" dirty="0" smtClean="0">
                <a:solidFill>
                  <a:schemeClr val="tx1"/>
                </a:solidFill>
                <a:latin typeface="Ubuntu" pitchFamily="34" charset="0"/>
              </a:rPr>
              <a:t>Programmi Salute</a:t>
            </a:r>
          </a:p>
        </p:txBody>
      </p:sp>
      <p:pic>
        <p:nvPicPr>
          <p:cNvPr id="5" name="Immagine 4" descr="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65138"/>
            <a:ext cx="9144000" cy="3492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214282" y="1500174"/>
            <a:ext cx="8572560" cy="4249735"/>
          </a:xfrm>
        </p:spPr>
        <p:txBody>
          <a:bodyPr/>
          <a:lstStyle/>
          <a:p>
            <a:pPr marL="0" indent="0" algn="just" eaLnBrk="1" hangingPunct="1">
              <a:buFontTx/>
              <a:buNone/>
            </a:pPr>
            <a:r>
              <a:rPr lang="it-IT" sz="2000" dirty="0" smtClean="0">
                <a:latin typeface="Ubuntu" pitchFamily="34" charset="0"/>
              </a:rPr>
              <a:t>Programma di gioco e attività motoria rivolto ai bambini </a:t>
            </a:r>
            <a:r>
              <a:rPr lang="it-IT" sz="2000" b="1" dirty="0" smtClean="0">
                <a:latin typeface="Ubuntu" pitchFamily="34" charset="0"/>
              </a:rPr>
              <a:t>dai 2 fino ai 7 anni</a:t>
            </a:r>
            <a:r>
              <a:rPr lang="it-IT" sz="2000" dirty="0" smtClean="0">
                <a:latin typeface="Ubuntu" pitchFamily="34" charset="0"/>
              </a:rPr>
              <a:t> con disabilità intellettive, per introdurli al mondo del movimento prima di poter entrare a far parte, all’età di 8 anni, delle attività sportive competitive tradizionali e unificate di </a:t>
            </a:r>
            <a:r>
              <a:rPr lang="it-IT" sz="2000" dirty="0" err="1" smtClean="0">
                <a:latin typeface="Ubuntu" pitchFamily="34" charset="0"/>
              </a:rPr>
              <a:t>Special</a:t>
            </a:r>
            <a:r>
              <a:rPr lang="it-IT" sz="2000" dirty="0" smtClean="0">
                <a:latin typeface="Ubuntu" pitchFamily="34" charset="0"/>
              </a:rPr>
              <a:t> </a:t>
            </a:r>
            <a:r>
              <a:rPr lang="it-IT" sz="2000" dirty="0" err="1" smtClean="0">
                <a:latin typeface="Ubuntu" pitchFamily="34" charset="0"/>
              </a:rPr>
              <a:t>Olympics</a:t>
            </a:r>
            <a:r>
              <a:rPr lang="it-IT" sz="2000" dirty="0" smtClean="0">
                <a:latin typeface="Ubuntu" pitchFamily="34" charset="0"/>
              </a:rPr>
              <a:t>.</a:t>
            </a:r>
          </a:p>
        </p:txBody>
      </p:sp>
      <p:pic>
        <p:nvPicPr>
          <p:cNvPr id="6" name="Immagine 5" descr="34226205560_0902f46cbe_4k.jpg"/>
          <p:cNvPicPr>
            <a:picLocks noChangeAspect="1"/>
          </p:cNvPicPr>
          <p:nvPr/>
        </p:nvPicPr>
        <p:blipFill>
          <a:blip r:embed="rId2" cstate="print"/>
          <a:srcRect l="-116" t="10516" r="-41" b="23874"/>
          <a:stretch>
            <a:fillRect/>
          </a:stretch>
        </p:blipFill>
        <p:spPr>
          <a:xfrm>
            <a:off x="0" y="2871580"/>
            <a:ext cx="9144000" cy="3986419"/>
          </a:xfrm>
          <a:prstGeom prst="rect">
            <a:avLst/>
          </a:prstGeom>
        </p:spPr>
      </p:pic>
      <p:sp>
        <p:nvSpPr>
          <p:cNvPr id="7" name="Titolo 1"/>
          <p:cNvSpPr>
            <a:spLocks noGrp="1"/>
          </p:cNvSpPr>
          <p:nvPr>
            <p:ph type="title"/>
          </p:nvPr>
        </p:nvSpPr>
        <p:spPr>
          <a:xfrm>
            <a:off x="214282" y="642926"/>
            <a:ext cx="10363200" cy="1143000"/>
          </a:xfrm>
        </p:spPr>
        <p:txBody>
          <a:bodyPr/>
          <a:lstStyle/>
          <a:p>
            <a:pPr algn="l" eaLnBrk="1" hangingPunct="1"/>
            <a:r>
              <a:rPr lang="it-IT" sz="3600" b="1" dirty="0" smtClean="0">
                <a:solidFill>
                  <a:schemeClr val="tx1"/>
                </a:solidFill>
                <a:latin typeface="Ubuntu" pitchFamily="34" charset="0"/>
              </a:rPr>
              <a:t>Young </a:t>
            </a:r>
            <a:r>
              <a:rPr lang="it-IT" sz="3600" b="1" dirty="0" err="1" smtClean="0">
                <a:solidFill>
                  <a:schemeClr val="tx1"/>
                </a:solidFill>
                <a:latin typeface="Ubuntu" pitchFamily="34" charset="0"/>
              </a:rPr>
              <a:t>Athlete</a:t>
            </a:r>
            <a:r>
              <a:rPr lang="it-IT" sz="3600" b="1" dirty="0" smtClean="0">
                <a:solidFill>
                  <a:schemeClr val="tx1"/>
                </a:solidFill>
                <a:latin typeface="Ubuntu" pitchFamily="34" charset="0"/>
              </a:rPr>
              <a:t> </a:t>
            </a:r>
            <a:r>
              <a:rPr lang="it-IT" sz="3600" b="1" dirty="0" err="1" smtClean="0">
                <a:solidFill>
                  <a:schemeClr val="tx1"/>
                </a:solidFill>
                <a:latin typeface="Ubuntu" pitchFamily="34" charset="0"/>
              </a:rPr>
              <a:t>Program</a:t>
            </a:r>
            <a:endParaRPr lang="it-IT" sz="3600" b="1" dirty="0" smtClean="0">
              <a:solidFill>
                <a:schemeClr val="tx1"/>
              </a:solidFill>
              <a:latin typeface="Ubuntu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00052" y="642918"/>
            <a:ext cx="8229600" cy="1143000"/>
          </a:xfrm>
        </p:spPr>
        <p:txBody>
          <a:bodyPr/>
          <a:lstStyle/>
          <a:p>
            <a:pPr algn="l" eaLnBrk="1" hangingPunct="1"/>
            <a:r>
              <a:rPr lang="it-IT" sz="3600" b="1" dirty="0" smtClean="0">
                <a:solidFill>
                  <a:schemeClr val="tx1"/>
                </a:solidFill>
                <a:latin typeface="Ubuntu" pitchFamily="34" charset="0"/>
              </a:rPr>
              <a:t>Motor </a:t>
            </a:r>
            <a:r>
              <a:rPr lang="it-IT" sz="3600" b="1" dirty="0" err="1" smtClean="0">
                <a:solidFill>
                  <a:schemeClr val="tx1"/>
                </a:solidFill>
                <a:latin typeface="Ubuntu" pitchFamily="34" charset="0"/>
              </a:rPr>
              <a:t>Activity</a:t>
            </a:r>
            <a:r>
              <a:rPr lang="it-IT" sz="3600" b="1" dirty="0" smtClean="0">
                <a:solidFill>
                  <a:schemeClr val="tx1"/>
                </a:solidFill>
                <a:latin typeface="Ubuntu" pitchFamily="34" charset="0"/>
              </a:rPr>
              <a:t> Training </a:t>
            </a:r>
            <a:r>
              <a:rPr lang="it-IT" sz="3600" b="1" dirty="0" err="1" smtClean="0">
                <a:solidFill>
                  <a:schemeClr val="tx1"/>
                </a:solidFill>
                <a:latin typeface="Ubuntu" pitchFamily="34" charset="0"/>
              </a:rPr>
              <a:t>Program</a:t>
            </a:r>
            <a:r>
              <a:rPr lang="it-IT" sz="3600" dirty="0" smtClean="0">
                <a:solidFill>
                  <a:schemeClr val="tx1"/>
                </a:solidFill>
                <a:latin typeface="Ubuntu" pitchFamily="34" charset="0"/>
              </a:rPr>
              <a:t/>
            </a:r>
            <a:br>
              <a:rPr lang="it-IT" sz="3600" dirty="0" smtClean="0">
                <a:solidFill>
                  <a:schemeClr val="tx1"/>
                </a:solidFill>
                <a:latin typeface="Ubuntu" pitchFamily="34" charset="0"/>
              </a:rPr>
            </a:br>
            <a:endParaRPr lang="it-IT" sz="3600" dirty="0" smtClean="0">
              <a:solidFill>
                <a:schemeClr val="tx1"/>
              </a:solidFill>
              <a:latin typeface="Ubuntu" pitchFamily="34" charset="0"/>
            </a:endParaRPr>
          </a:p>
        </p:txBody>
      </p:sp>
      <p:pic>
        <p:nvPicPr>
          <p:cNvPr id="6" name="Picture 2" descr="MATP banner"/>
          <p:cNvPicPr>
            <a:picLocks noChangeAspect="1" noChangeArrowheads="1"/>
          </p:cNvPicPr>
          <p:nvPr/>
        </p:nvPicPr>
        <p:blipFill>
          <a:blip r:embed="rId2"/>
          <a:srcRect l="6835" t="30924" r="2782" b="212"/>
          <a:stretch>
            <a:fillRect/>
          </a:stretch>
        </p:blipFill>
        <p:spPr bwMode="auto">
          <a:xfrm>
            <a:off x="-23846" y="2928934"/>
            <a:ext cx="9167846" cy="3929067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214282" y="1785926"/>
            <a:ext cx="84296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 smtClean="0">
                <a:latin typeface="Ubuntu" pitchFamily="34" charset="0"/>
                <a:cs typeface="Calibri" pitchFamily="34" charset="0"/>
              </a:rPr>
              <a:t>E’ un programma di allenamento studiato per bambini ed adulti con disabilità intellettive gravi e gravissime e disabilità fisiche e/o sensoriali con associata una disabilità intellettiva</a:t>
            </a:r>
            <a:endParaRPr lang="it-IT" sz="2000" dirty="0">
              <a:latin typeface="Ubuntu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500042"/>
            <a:ext cx="8229600" cy="1143000"/>
          </a:xfrm>
        </p:spPr>
        <p:txBody>
          <a:bodyPr/>
          <a:lstStyle/>
          <a:p>
            <a:pPr algn="l" eaLnBrk="1" hangingPunct="1"/>
            <a:r>
              <a:rPr lang="it-IT" sz="3600" b="1" dirty="0" smtClean="0">
                <a:solidFill>
                  <a:schemeClr val="tx1"/>
                </a:solidFill>
                <a:latin typeface="Ubuntu" pitchFamily="34" charset="0"/>
              </a:rPr>
              <a:t>Progetto scuola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5720" y="1714489"/>
            <a:ext cx="8570912" cy="2000264"/>
          </a:xfrm>
        </p:spPr>
        <p:txBody>
          <a:bodyPr/>
          <a:lstStyle/>
          <a:p>
            <a:pPr eaLnBrk="1" hangingPunct="1">
              <a:buNone/>
            </a:pPr>
            <a:r>
              <a:rPr lang="it-IT" sz="1800" dirty="0" smtClean="0">
                <a:latin typeface="Ubuntu" pitchFamily="34" charset="0"/>
              </a:rPr>
              <a:t>Attraverso il protocollo con il MIUR il Progetto Scuola consente di sperimentare</a:t>
            </a:r>
          </a:p>
          <a:p>
            <a:pPr eaLnBrk="1" hangingPunct="1">
              <a:buNone/>
            </a:pPr>
            <a:r>
              <a:rPr lang="it-IT" sz="1800" dirty="0" smtClean="0">
                <a:latin typeface="Ubuntu" pitchFamily="34" charset="0"/>
              </a:rPr>
              <a:t>e valorizzare le diverse abilità, creando occasioni di conoscenza diretta, </a:t>
            </a:r>
          </a:p>
          <a:p>
            <a:pPr eaLnBrk="1" hangingPunct="1">
              <a:buNone/>
            </a:pPr>
            <a:r>
              <a:rPr lang="it-IT" sz="1800" dirty="0" smtClean="0">
                <a:latin typeface="Ubuntu" pitchFamily="34" charset="0"/>
              </a:rPr>
              <a:t>aumentando la disponibilità all’accoglienza della diversità e cercando di cambiare </a:t>
            </a:r>
          </a:p>
          <a:p>
            <a:pPr eaLnBrk="1" hangingPunct="1">
              <a:buNone/>
            </a:pPr>
            <a:r>
              <a:rPr lang="it-IT" sz="1800" dirty="0" smtClean="0">
                <a:latin typeface="Ubuntu" pitchFamily="34" charset="0"/>
              </a:rPr>
              <a:t>la vita degli studenti con disabilità intellettive, riuscendo così ad intervenire sulle </a:t>
            </a:r>
          </a:p>
          <a:p>
            <a:pPr eaLnBrk="1" hangingPunct="1">
              <a:buNone/>
            </a:pPr>
            <a:r>
              <a:rPr lang="it-IT" sz="1800" dirty="0" smtClean="0">
                <a:latin typeface="Ubuntu" pitchFamily="34" charset="0"/>
              </a:rPr>
              <a:t>ingiustizie, ad evitare l’isolamento, ad educare al rispetto e intervenire </a:t>
            </a:r>
          </a:p>
          <a:p>
            <a:pPr eaLnBrk="1" hangingPunct="1">
              <a:buNone/>
            </a:pPr>
            <a:r>
              <a:rPr lang="it-IT" sz="1800" dirty="0" smtClean="0">
                <a:latin typeface="Ubuntu" pitchFamily="34" charset="0"/>
              </a:rPr>
              <a:t>sull’attività che devono affrontare.</a:t>
            </a:r>
          </a:p>
          <a:p>
            <a:pPr eaLnBrk="1" hangingPunct="1"/>
            <a:endParaRPr lang="it-IT" sz="1800" dirty="0" smtClean="0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 cstate="print"/>
          <a:srcRect b="15401"/>
          <a:stretch>
            <a:fillRect/>
          </a:stretch>
        </p:blipFill>
        <p:spPr bwMode="auto">
          <a:xfrm>
            <a:off x="4214810" y="4060915"/>
            <a:ext cx="4578359" cy="258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2" name="Picture 4"/>
          <p:cNvPicPr>
            <a:picLocks noChangeAspect="1" noChangeArrowheads="1"/>
          </p:cNvPicPr>
          <p:nvPr/>
        </p:nvPicPr>
        <p:blipFill>
          <a:blip r:embed="rId3"/>
          <a:srcRect l="11538" t="2473" r="12019"/>
          <a:stretch>
            <a:fillRect/>
          </a:stretch>
        </p:blipFill>
        <p:spPr bwMode="auto">
          <a:xfrm>
            <a:off x="428596" y="4038563"/>
            <a:ext cx="3500462" cy="260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428604"/>
            <a:ext cx="8229600" cy="1143000"/>
          </a:xfrm>
        </p:spPr>
        <p:txBody>
          <a:bodyPr/>
          <a:lstStyle/>
          <a:p>
            <a:pPr algn="l" eaLnBrk="1" hangingPunct="1"/>
            <a:r>
              <a:rPr lang="it-IT" sz="3600" b="1" dirty="0" err="1" smtClean="0">
                <a:solidFill>
                  <a:schemeClr val="tx1"/>
                </a:solidFill>
                <a:latin typeface="Ubuntu" pitchFamily="34" charset="0"/>
              </a:rPr>
              <a:t>Athletes</a:t>
            </a:r>
            <a:r>
              <a:rPr lang="it-IT" sz="3600" b="1" dirty="0" smtClean="0">
                <a:solidFill>
                  <a:schemeClr val="tx1"/>
                </a:solidFill>
                <a:latin typeface="Ubuntu" pitchFamily="34" charset="0"/>
              </a:rPr>
              <a:t> Leadership </a:t>
            </a:r>
            <a:r>
              <a:rPr lang="it-IT" sz="3600" b="1" dirty="0" err="1" smtClean="0">
                <a:solidFill>
                  <a:schemeClr val="tx1"/>
                </a:solidFill>
                <a:latin typeface="Ubuntu" pitchFamily="34" charset="0"/>
              </a:rPr>
              <a:t>Programs</a:t>
            </a:r>
            <a:r>
              <a:rPr lang="it-IT" sz="3600" dirty="0" smtClean="0"/>
              <a:t> </a:t>
            </a:r>
          </a:p>
        </p:txBody>
      </p:sp>
      <p:pic>
        <p:nvPicPr>
          <p:cNvPr id="5" name="Immagine 4"/>
          <p:cNvPicPr/>
          <p:nvPr/>
        </p:nvPicPr>
        <p:blipFill>
          <a:blip r:embed="rId2"/>
          <a:srcRect l="22653" t="47710" r="38771" b="25302"/>
          <a:stretch>
            <a:fillRect/>
          </a:stretch>
        </p:blipFill>
        <p:spPr bwMode="auto">
          <a:xfrm>
            <a:off x="0" y="3429000"/>
            <a:ext cx="9144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357158" y="1643050"/>
            <a:ext cx="82153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Il Progetto </a:t>
            </a:r>
            <a:r>
              <a:rPr lang="it-IT" b="1" dirty="0" err="1" smtClean="0"/>
              <a:t>Athlete</a:t>
            </a:r>
            <a:r>
              <a:rPr lang="it-IT" b="1" dirty="0" smtClean="0"/>
              <a:t> Leadership </a:t>
            </a:r>
            <a:r>
              <a:rPr lang="it-IT" b="1" dirty="0" err="1" smtClean="0"/>
              <a:t>Program</a:t>
            </a:r>
            <a:r>
              <a:rPr lang="it-IT" dirty="0" smtClean="0"/>
              <a:t> (ALP) è un percorso formativo volto a potenziare la capacità di autodeterminazione degli Atleti ed accrescere le loro abilità linguistiche ed espressive. Gli Atleti sono incoraggiati a partecipare in modo propositivo ai meeting organizzativi, a farsi portavoce di </a:t>
            </a:r>
            <a:r>
              <a:rPr lang="it-IT" dirty="0" err="1" smtClean="0"/>
              <a:t>Special</a:t>
            </a:r>
            <a:r>
              <a:rPr lang="it-IT" dirty="0" smtClean="0"/>
              <a:t> </a:t>
            </a:r>
            <a:r>
              <a:rPr lang="it-IT" dirty="0" err="1" smtClean="0"/>
              <a:t>Olympics</a:t>
            </a:r>
            <a:r>
              <a:rPr lang="it-IT" dirty="0" smtClean="0"/>
              <a:t> negli incontri pubblici ed istituzionali, a portare la propria testimonianza e condividere proposte e riflessioni.</a:t>
            </a:r>
          </a:p>
          <a:p>
            <a:pPr algn="just"/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asellaDiTesto 3"/>
          <p:cNvSpPr txBox="1"/>
          <p:nvPr/>
        </p:nvSpPr>
        <p:spPr>
          <a:xfrm>
            <a:off x="2643174" y="2357430"/>
            <a:ext cx="3786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sz="4800" b="1" dirty="0" smtClean="0">
                <a:solidFill>
                  <a:schemeClr val="bg1"/>
                </a:solidFill>
                <a:latin typeface="Ubuntu" pitchFamily="34" charset="0"/>
                <a:ea typeface="ＭＳ Ｐゴシック" pitchFamily="34" charset="-128"/>
                <a:cs typeface="Arial" charset="0"/>
              </a:rPr>
              <a:t>La Struttura</a:t>
            </a:r>
            <a:endParaRPr lang="it-IT" altLang="it-IT" sz="4800" b="1" dirty="0">
              <a:solidFill>
                <a:schemeClr val="bg1"/>
              </a:solidFill>
              <a:latin typeface="Ubuntu" pitchFamily="34" charset="0"/>
              <a:ea typeface="ＭＳ Ｐゴシック" pitchFamily="34" charset="-128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SO struttura.jpg"/>
          <p:cNvPicPr>
            <a:picLocks noChangeAspect="1"/>
          </p:cNvPicPr>
          <p:nvPr/>
        </p:nvPicPr>
        <p:blipFill>
          <a:blip r:embed="rId2" cstate="print"/>
          <a:srcRect r="1878"/>
          <a:stretch>
            <a:fillRect/>
          </a:stretch>
        </p:blipFill>
        <p:spPr>
          <a:xfrm>
            <a:off x="0" y="0"/>
            <a:ext cx="757239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asellaDiTesto 2"/>
          <p:cNvSpPr txBox="1">
            <a:spLocks noChangeArrowheads="1"/>
          </p:cNvSpPr>
          <p:nvPr/>
        </p:nvSpPr>
        <p:spPr bwMode="auto">
          <a:xfrm>
            <a:off x="0" y="333375"/>
            <a:ext cx="3132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>
                <a:ea typeface="MS PGothic" pitchFamily="34" charset="-128"/>
              </a:rPr>
              <a:t>Special Olympics </a:t>
            </a:r>
          </a:p>
        </p:txBody>
      </p:sp>
      <p:pic>
        <p:nvPicPr>
          <p:cNvPr id="4" name="Immagine 3" descr="struttura Team 20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4192"/>
            <a:ext cx="9144000" cy="64696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20663" y="639763"/>
            <a:ext cx="71596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it-IT" sz="4000" b="1">
                <a:ea typeface="MS PGothic" pitchFamily="34" charset="-128"/>
              </a:rPr>
              <a:t>Special Olympics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716463" y="1773238"/>
            <a:ext cx="3962400" cy="3914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dirty="0" err="1">
                <a:ea typeface="MS PGothic" pitchFamily="34" charset="-128"/>
              </a:rPr>
              <a:t>Special</a:t>
            </a:r>
            <a:r>
              <a:rPr lang="it-IT" dirty="0">
                <a:ea typeface="MS PGothic" pitchFamily="34" charset="-128"/>
              </a:rPr>
              <a:t> </a:t>
            </a:r>
            <a:r>
              <a:rPr lang="it-IT" dirty="0" err="1">
                <a:ea typeface="MS PGothic" pitchFamily="34" charset="-128"/>
              </a:rPr>
              <a:t>Olympics</a:t>
            </a:r>
            <a:r>
              <a:rPr lang="it-IT" dirty="0">
                <a:ea typeface="MS PGothic" pitchFamily="34" charset="-128"/>
              </a:rPr>
              <a:t> è il programma internazionale più diffuso al mondo di allenamenti e competizioni atletiche per persone con disabilità intellettiva. </a:t>
            </a:r>
          </a:p>
          <a:p>
            <a:pPr eaLnBrk="0" hangingPunct="0"/>
            <a:endParaRPr lang="it-IT" dirty="0">
              <a:ea typeface="MS PGothic" pitchFamily="34" charset="-128"/>
            </a:endParaRPr>
          </a:p>
          <a:p>
            <a:pPr eaLnBrk="0" hangingPunct="0"/>
            <a:r>
              <a:rPr lang="it-IT" dirty="0">
                <a:ea typeface="MS PGothic" pitchFamily="34" charset="-128"/>
              </a:rPr>
              <a:t>Fondato da </a:t>
            </a:r>
            <a:r>
              <a:rPr lang="it-IT" b="1" dirty="0" err="1">
                <a:ea typeface="MS PGothic" pitchFamily="34" charset="-128"/>
              </a:rPr>
              <a:t>Eunice</a:t>
            </a:r>
            <a:r>
              <a:rPr lang="it-IT" b="1" dirty="0">
                <a:ea typeface="MS PGothic" pitchFamily="34" charset="-128"/>
              </a:rPr>
              <a:t> Kennedy </a:t>
            </a:r>
            <a:r>
              <a:rPr lang="it-IT" b="1" dirty="0" err="1">
                <a:ea typeface="MS PGothic" pitchFamily="34" charset="-128"/>
              </a:rPr>
              <a:t>Shriver</a:t>
            </a:r>
            <a:r>
              <a:rPr lang="it-IT" dirty="0">
                <a:ea typeface="MS PGothic" pitchFamily="34" charset="-128"/>
              </a:rPr>
              <a:t> nel 1968, è riconosciuto dal </a:t>
            </a:r>
            <a:r>
              <a:rPr lang="it-IT" b="1" dirty="0" smtClean="0">
                <a:ea typeface="MS PGothic" pitchFamily="34" charset="-128"/>
              </a:rPr>
              <a:t>CIO.</a:t>
            </a:r>
            <a:endParaRPr lang="it-IT" dirty="0"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it-IT" dirty="0"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it-IT" sz="1600" dirty="0"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it-IT" sz="1400" dirty="0">
              <a:ea typeface="MS PGothic" pitchFamily="3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it-IT" sz="1600" dirty="0">
              <a:ea typeface="MS PGothic" pitchFamily="34" charset="-128"/>
            </a:endParaRPr>
          </a:p>
          <a:p>
            <a:pPr eaLnBrk="0" hangingPunct="0"/>
            <a:endParaRPr lang="it-IT" sz="1600" dirty="0">
              <a:latin typeface="Calibri" pitchFamily="34" charset="0"/>
              <a:ea typeface="MS PGothic" pitchFamily="34" charset="-128"/>
            </a:endParaRPr>
          </a:p>
          <a:p>
            <a:pPr eaLnBrk="0" hangingPunct="0"/>
            <a:endParaRPr lang="it-IT" dirty="0">
              <a:latin typeface="Arial" pitchFamily="34" charset="0"/>
              <a:ea typeface="MS PGothic" pitchFamily="34" charset="-128"/>
            </a:endParaRPr>
          </a:p>
        </p:txBody>
      </p:sp>
      <p:pic>
        <p:nvPicPr>
          <p:cNvPr id="4100" name="Picture 4" descr="Inspiration ScotlandSmilingSwimmer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584325"/>
            <a:ext cx="3929063" cy="501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13" descr="lavoro in ret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088"/>
            <a:ext cx="9144000" cy="647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14282" y="5472130"/>
            <a:ext cx="3495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/>
              <a:t>Attività internazionale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14282" y="285728"/>
            <a:ext cx="2689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400" b="1" dirty="0"/>
              <a:t>Attività nazionale</a:t>
            </a:r>
          </a:p>
        </p:txBody>
      </p:sp>
      <p:sp>
        <p:nvSpPr>
          <p:cNvPr id="33796" name="Rectangle 3"/>
          <p:cNvSpPr>
            <a:spLocks noChangeArrowheads="1"/>
          </p:cNvSpPr>
          <p:nvPr/>
        </p:nvSpPr>
        <p:spPr bwMode="auto">
          <a:xfrm>
            <a:off x="142844" y="5929330"/>
            <a:ext cx="77041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500093"/>
              </a:buClr>
              <a:buSzPct val="100000"/>
            </a:pPr>
            <a:r>
              <a:rPr lang="en-GB" sz="2200" dirty="0" err="1" smtClean="0"/>
              <a:t>Giochi</a:t>
            </a:r>
            <a:r>
              <a:rPr lang="en-GB" sz="2200" dirty="0" smtClean="0"/>
              <a:t> </a:t>
            </a:r>
            <a:r>
              <a:rPr lang="en-GB" sz="2200" dirty="0" err="1"/>
              <a:t>Mondiali</a:t>
            </a:r>
            <a:endParaRPr lang="en-GB" sz="2200" dirty="0"/>
          </a:p>
          <a:p>
            <a:pPr eaLnBrk="0" hangingPunct="0">
              <a:buClr>
                <a:srgbClr val="500093"/>
              </a:buClr>
              <a:buSzPct val="100000"/>
            </a:pPr>
            <a:r>
              <a:rPr lang="en-GB" sz="2200" dirty="0"/>
              <a:t>(</a:t>
            </a:r>
            <a:r>
              <a:rPr lang="en-GB" sz="2200" dirty="0" err="1"/>
              <a:t>invernali</a:t>
            </a:r>
            <a:r>
              <a:rPr lang="en-GB" sz="2200" dirty="0"/>
              <a:t> </a:t>
            </a:r>
            <a:r>
              <a:rPr lang="en-GB" sz="2200" dirty="0" err="1"/>
              <a:t>ed</a:t>
            </a:r>
            <a:r>
              <a:rPr lang="en-GB" sz="2200" dirty="0"/>
              <a:t> </a:t>
            </a:r>
            <a:r>
              <a:rPr lang="en-GB" sz="2200" dirty="0" err="1"/>
              <a:t>estivi</a:t>
            </a:r>
            <a:r>
              <a:rPr lang="en-GB" sz="2200" dirty="0"/>
              <a:t>)</a:t>
            </a:r>
          </a:p>
        </p:txBody>
      </p:sp>
      <p:sp>
        <p:nvSpPr>
          <p:cNvPr id="33797" name="Rectangle 3"/>
          <p:cNvSpPr>
            <a:spLocks noChangeArrowheads="1"/>
          </p:cNvSpPr>
          <p:nvPr/>
        </p:nvSpPr>
        <p:spPr bwMode="auto">
          <a:xfrm>
            <a:off x="214282" y="834640"/>
            <a:ext cx="7704138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buClr>
                <a:srgbClr val="500093"/>
              </a:buClr>
              <a:buSzPct val="100000"/>
            </a:pPr>
            <a:r>
              <a:rPr lang="en-GB" sz="2200" dirty="0" err="1"/>
              <a:t>Giochi</a:t>
            </a:r>
            <a:r>
              <a:rPr lang="en-GB" sz="2200" dirty="0"/>
              <a:t> </a:t>
            </a:r>
            <a:r>
              <a:rPr lang="en-GB" sz="2200" dirty="0" err="1"/>
              <a:t>Nazionali</a:t>
            </a:r>
            <a:r>
              <a:rPr lang="en-GB" sz="2200" dirty="0"/>
              <a:t> </a:t>
            </a:r>
            <a:r>
              <a:rPr lang="en-GB" sz="2200" dirty="0" err="1"/>
              <a:t>Invernali</a:t>
            </a:r>
            <a:r>
              <a:rPr lang="en-GB" sz="2200" dirty="0"/>
              <a:t> </a:t>
            </a:r>
            <a:r>
              <a:rPr lang="en-GB" sz="2200" dirty="0" err="1"/>
              <a:t>ed</a:t>
            </a:r>
            <a:r>
              <a:rPr lang="en-GB" sz="2200" dirty="0"/>
              <a:t> </a:t>
            </a:r>
            <a:r>
              <a:rPr lang="en-GB" sz="2200" dirty="0" err="1" smtClean="0"/>
              <a:t>Estivi</a:t>
            </a:r>
            <a:r>
              <a:rPr lang="en-GB" sz="2200" dirty="0" smtClean="0"/>
              <a:t> </a:t>
            </a:r>
            <a:endParaRPr lang="en-GB" sz="2200" dirty="0"/>
          </a:p>
          <a:p>
            <a:pPr eaLnBrk="0" hangingPunct="0">
              <a:buClr>
                <a:srgbClr val="500093"/>
              </a:buClr>
              <a:buSzPct val="100000"/>
            </a:pPr>
            <a:r>
              <a:rPr lang="en-GB" sz="2200" dirty="0"/>
              <a:t>Play The </a:t>
            </a:r>
            <a:r>
              <a:rPr lang="en-GB" sz="2200" dirty="0" smtClean="0"/>
              <a:t>Games</a:t>
            </a:r>
          </a:p>
          <a:p>
            <a:pPr eaLnBrk="0" hangingPunct="0">
              <a:buClr>
                <a:srgbClr val="500093"/>
              </a:buClr>
              <a:buSzPct val="100000"/>
            </a:pPr>
            <a:r>
              <a:rPr lang="en-GB" sz="2200" dirty="0" smtClean="0"/>
              <a:t>Flash Mob</a:t>
            </a:r>
          </a:p>
          <a:p>
            <a:pPr eaLnBrk="0" hangingPunct="0">
              <a:buClr>
                <a:srgbClr val="500093"/>
              </a:buClr>
              <a:buSzPct val="100000"/>
            </a:pPr>
            <a:r>
              <a:rPr lang="en-GB" sz="2200" dirty="0" smtClean="0"/>
              <a:t>Smart School Games</a:t>
            </a:r>
            <a:endParaRPr lang="en-GB" sz="2200" dirty="0"/>
          </a:p>
          <a:p>
            <a:pPr eaLnBrk="0" hangingPunct="0">
              <a:buClr>
                <a:srgbClr val="500093"/>
              </a:buClr>
              <a:buSzPct val="100000"/>
            </a:pPr>
            <a:r>
              <a:rPr lang="en-GB" sz="2200" dirty="0"/>
              <a:t>Special </a:t>
            </a:r>
            <a:r>
              <a:rPr lang="en-GB" sz="2200" dirty="0" smtClean="0"/>
              <a:t>Basket</a:t>
            </a:r>
          </a:p>
          <a:p>
            <a:pPr eaLnBrk="0" hangingPunct="0">
              <a:buClr>
                <a:srgbClr val="500093"/>
              </a:buClr>
              <a:buSzPct val="100000"/>
            </a:pPr>
            <a:r>
              <a:rPr lang="en-GB" sz="2200" dirty="0" smtClean="0"/>
              <a:t>Special Football</a:t>
            </a:r>
          </a:p>
          <a:p>
            <a:pPr eaLnBrk="0" hangingPunct="0">
              <a:buClr>
                <a:srgbClr val="500093"/>
              </a:buClr>
              <a:buSzPct val="100000"/>
            </a:pPr>
            <a:r>
              <a:rPr lang="en-GB" sz="2200" dirty="0" smtClean="0"/>
              <a:t>Special </a:t>
            </a:r>
            <a:r>
              <a:rPr lang="en-GB" sz="2200" dirty="0" err="1" smtClean="0"/>
              <a:t>Tennistavolo</a:t>
            </a:r>
            <a:r>
              <a:rPr lang="en-GB" sz="2200" dirty="0" smtClean="0"/>
              <a:t> </a:t>
            </a:r>
            <a:endParaRPr lang="en-GB" sz="2200" dirty="0"/>
          </a:p>
          <a:p>
            <a:pPr eaLnBrk="0" hangingPunct="0">
              <a:buClr>
                <a:srgbClr val="500093"/>
              </a:buClr>
              <a:buSzPct val="100000"/>
            </a:pPr>
            <a:r>
              <a:rPr lang="en-GB" sz="2200" dirty="0" smtClean="0"/>
              <a:t>Volleyball Week</a:t>
            </a:r>
          </a:p>
          <a:p>
            <a:pPr eaLnBrk="0" hangingPunct="0">
              <a:buClr>
                <a:srgbClr val="500093"/>
              </a:buClr>
              <a:buSzPct val="100000"/>
            </a:pPr>
            <a:r>
              <a:rPr lang="en-GB" sz="2200" dirty="0" smtClean="0"/>
              <a:t>European Basketball Week </a:t>
            </a:r>
          </a:p>
          <a:p>
            <a:pPr eaLnBrk="0" hangingPunct="0">
              <a:buClr>
                <a:srgbClr val="500093"/>
              </a:buClr>
              <a:buSzPct val="100000"/>
            </a:pPr>
            <a:r>
              <a:rPr lang="en-GB" sz="2200" dirty="0" smtClean="0"/>
              <a:t>European Football Week</a:t>
            </a:r>
          </a:p>
          <a:p>
            <a:pPr eaLnBrk="0" hangingPunct="0">
              <a:buClr>
                <a:srgbClr val="500093"/>
              </a:buClr>
              <a:buSzPct val="100000"/>
            </a:pPr>
            <a:r>
              <a:rPr lang="en-GB" sz="2200" dirty="0" smtClean="0"/>
              <a:t>Special Camp</a:t>
            </a:r>
          </a:p>
          <a:p>
            <a:pPr eaLnBrk="0" hangingPunct="0">
              <a:buClr>
                <a:srgbClr val="500093"/>
              </a:buClr>
              <a:buSzPct val="100000"/>
            </a:pPr>
            <a:endParaRPr lang="en-GB" sz="1000" dirty="0" smtClean="0"/>
          </a:p>
        </p:txBody>
      </p:sp>
      <p:pic>
        <p:nvPicPr>
          <p:cNvPr id="33799" name="Picture 7" descr="Senza titolo-1"/>
          <p:cNvPicPr>
            <a:picLocks noChangeAspect="1" noChangeArrowheads="1"/>
          </p:cNvPicPr>
          <p:nvPr/>
        </p:nvPicPr>
        <p:blipFill>
          <a:blip r:embed="rId2"/>
          <a:srcRect l="5322" r="19508"/>
          <a:stretch>
            <a:fillRect/>
          </a:stretch>
        </p:blipFill>
        <p:spPr bwMode="auto">
          <a:xfrm>
            <a:off x="5076825" y="0"/>
            <a:ext cx="4067175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08 SO nel Mondo 01 NEW.jpg"/>
          <p:cNvPicPr>
            <a:picLocks noChangeAspect="1"/>
          </p:cNvPicPr>
          <p:nvPr/>
        </p:nvPicPr>
        <p:blipFill>
          <a:blip r:embed="rId2" cstate="print"/>
          <a:srcRect r="3125"/>
          <a:stretch>
            <a:fillRect/>
          </a:stretch>
        </p:blipFill>
        <p:spPr>
          <a:xfrm>
            <a:off x="0" y="-14482"/>
            <a:ext cx="9144000" cy="6678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09 SO nel Mondo 02 HLE O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2775"/>
          <a:stretch>
            <a:fillRect/>
          </a:stretch>
        </p:blipFill>
        <p:spPr>
          <a:xfrm>
            <a:off x="-33" y="0"/>
            <a:ext cx="9144033" cy="66542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2"/>
          <p:cNvSpPr>
            <a:spLocks noGrp="1"/>
          </p:cNvSpPr>
          <p:nvPr>
            <p:ph type="title" idx="4294967295"/>
          </p:nvPr>
        </p:nvSpPr>
        <p:spPr bwMode="auto">
          <a:xfrm>
            <a:off x="250825" y="419100"/>
            <a:ext cx="5400675" cy="1138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it-IT" sz="4000" b="1" smtClean="0">
                <a:solidFill>
                  <a:schemeClr val="tx1"/>
                </a:solidFill>
                <a:latin typeface="Ubuntu"/>
                <a:cs typeface="Arial" pitchFamily="34" charset="0"/>
              </a:rPr>
              <a:t>Mission e Focus</a:t>
            </a:r>
            <a:endParaRPr lang="it-IT" sz="4000" smtClean="0">
              <a:solidFill>
                <a:schemeClr val="tx1"/>
              </a:solidFill>
            </a:endParaRPr>
          </a:p>
        </p:txBody>
      </p:sp>
      <p:sp>
        <p:nvSpPr>
          <p:cNvPr id="6147" name="CasellaDiTesto 9"/>
          <p:cNvSpPr txBox="1">
            <a:spLocks noChangeArrowheads="1"/>
          </p:cNvSpPr>
          <p:nvPr/>
        </p:nvSpPr>
        <p:spPr bwMode="auto">
          <a:xfrm>
            <a:off x="5072066" y="2000240"/>
            <a:ext cx="3529013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dirty="0" err="1">
                <a:ea typeface="MS PGothic" pitchFamily="34" charset="-128"/>
              </a:rPr>
              <a:t>Special</a:t>
            </a:r>
            <a:r>
              <a:rPr lang="it-IT" dirty="0">
                <a:ea typeface="MS PGothic" pitchFamily="34" charset="-128"/>
              </a:rPr>
              <a:t> </a:t>
            </a:r>
            <a:r>
              <a:rPr lang="it-IT" dirty="0" err="1">
                <a:ea typeface="MS PGothic" pitchFamily="34" charset="-128"/>
              </a:rPr>
              <a:t>Olympics</a:t>
            </a:r>
            <a:r>
              <a:rPr lang="it-IT" dirty="0">
                <a:ea typeface="MS PGothic" pitchFamily="34" charset="-128"/>
              </a:rPr>
              <a:t> utilizza lo sport come </a:t>
            </a:r>
            <a:r>
              <a:rPr lang="it-IT" b="1" dirty="0">
                <a:ea typeface="MS PGothic" pitchFamily="34" charset="-128"/>
              </a:rPr>
              <a:t>mezzo</a:t>
            </a:r>
            <a:r>
              <a:rPr lang="it-IT" dirty="0">
                <a:ea typeface="MS PGothic" pitchFamily="34" charset="-128"/>
              </a:rPr>
              <a:t> che permette alle persone con disabilità intellettiva di superare i propri limiti e come </a:t>
            </a:r>
            <a:r>
              <a:rPr lang="it-IT" b="1" dirty="0">
                <a:ea typeface="MS PGothic" pitchFamily="34" charset="-128"/>
              </a:rPr>
              <a:t>strumento</a:t>
            </a:r>
            <a:r>
              <a:rPr lang="it-IT" dirty="0">
                <a:ea typeface="MS PGothic" pitchFamily="34" charset="-128"/>
              </a:rPr>
              <a:t> per una loro piena inclusione nella società. </a:t>
            </a:r>
          </a:p>
          <a:p>
            <a:pPr algn="just"/>
            <a:endParaRPr lang="it-IT" dirty="0">
              <a:ea typeface="MS PGothic" pitchFamily="34" charset="-128"/>
            </a:endParaRPr>
          </a:p>
          <a:p>
            <a:pPr algn="just"/>
            <a:r>
              <a:rPr lang="it-IT" dirty="0">
                <a:ea typeface="MS PGothic" pitchFamily="34" charset="-128"/>
              </a:rPr>
              <a:t>Ogni Atleta gareggia secondo il proprio </a:t>
            </a:r>
            <a:r>
              <a:rPr lang="it-IT" b="1" dirty="0">
                <a:ea typeface="MS PGothic" pitchFamily="34" charset="-128"/>
              </a:rPr>
              <a:t>livello di abilità</a:t>
            </a:r>
            <a:r>
              <a:rPr lang="it-IT" dirty="0">
                <a:ea typeface="MS PGothic" pitchFamily="34" charset="-128"/>
              </a:rPr>
              <a:t> per avere l’opportunità di dimostrare le propria capacità e vincere la propria medaglia.</a:t>
            </a:r>
          </a:p>
        </p:txBody>
      </p:sp>
      <p:pic>
        <p:nvPicPr>
          <p:cNvPr id="6148" name="Picture 4" descr="DSC_32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4198938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214282" y="357166"/>
            <a:ext cx="6130925" cy="11430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>
              <a:spcBef>
                <a:spcPct val="50000"/>
              </a:spcBef>
            </a:pPr>
            <a:r>
              <a:rPr lang="it-IT" sz="4000" b="1" dirty="0" err="1" smtClean="0">
                <a:solidFill>
                  <a:schemeClr val="tx1"/>
                </a:solidFill>
                <a:latin typeface="Ubuntu"/>
                <a:cs typeface="Arial" pitchFamily="34" charset="0"/>
              </a:rPr>
              <a:t>Special</a:t>
            </a:r>
            <a:r>
              <a:rPr lang="it-IT" sz="4000" b="1" dirty="0" smtClean="0">
                <a:solidFill>
                  <a:schemeClr val="tx1"/>
                </a:solidFill>
                <a:latin typeface="Ubuntu"/>
                <a:cs typeface="Arial" pitchFamily="34" charset="0"/>
              </a:rPr>
              <a:t> </a:t>
            </a:r>
            <a:r>
              <a:rPr lang="it-IT" sz="4000" b="1" dirty="0" err="1" smtClean="0">
                <a:solidFill>
                  <a:schemeClr val="tx1"/>
                </a:solidFill>
                <a:latin typeface="Ubuntu"/>
                <a:cs typeface="Arial" pitchFamily="34" charset="0"/>
              </a:rPr>
              <a:t>Olympics</a:t>
            </a:r>
            <a:r>
              <a:rPr lang="it-IT" sz="4000" b="1" dirty="0" smtClean="0">
                <a:solidFill>
                  <a:schemeClr val="tx1"/>
                </a:solidFill>
                <a:latin typeface="Ubuntu"/>
                <a:cs typeface="Arial" pitchFamily="34" charset="0"/>
              </a:rPr>
              <a:t> Italia</a:t>
            </a:r>
          </a:p>
        </p:txBody>
      </p:sp>
      <p:sp>
        <p:nvSpPr>
          <p:cNvPr id="5" name="Rettangolo 4"/>
          <p:cNvSpPr/>
          <p:nvPr/>
        </p:nvSpPr>
        <p:spPr>
          <a:xfrm>
            <a:off x="4447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0" dirty="0" smtClean="0"/>
              <a:t> </a:t>
            </a:r>
            <a:endParaRPr lang="it-IT" dirty="0"/>
          </a:p>
        </p:txBody>
      </p:sp>
      <p:pic>
        <p:nvPicPr>
          <p:cNvPr id="8" name="Immagine 1">
            <a:extLst>
              <a:ext uri="{FF2B5EF4-FFF2-40B4-BE49-F238E27FC236}">
                <a16:creationId xmlns="" xmlns:a16="http://schemas.microsoft.com/office/drawing/2014/main" id="{E21B4469-3C97-4CE8-D08F-90025EA84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50" b="22182"/>
          <a:stretch>
            <a:fillRect/>
          </a:stretch>
        </p:blipFill>
        <p:spPr bwMode="auto">
          <a:xfrm>
            <a:off x="-11113" y="1673225"/>
            <a:ext cx="915511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>
            <a:extLst>
              <a:ext uri="{FF2B5EF4-FFF2-40B4-BE49-F238E27FC236}">
                <a16:creationId xmlns="" xmlns:a16="http://schemas.microsoft.com/office/drawing/2014/main" id="{D89EFCC7-1F01-D55F-89B6-515EAF087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9325" y="1785926"/>
            <a:ext cx="3114675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  <a:latin typeface="Ubuntu" panose="020B0504030602030204" pitchFamily="34" charset="0"/>
              </a:rPr>
              <a:t>E’ una Associazione Benemerita del CONI  e del CIP</a:t>
            </a:r>
          </a:p>
          <a:p>
            <a:pPr>
              <a:spcBef>
                <a:spcPct val="50000"/>
              </a:spcBef>
              <a:buFontTx/>
              <a:buNone/>
            </a:pPr>
            <a:endParaRPr lang="it-IT" altLang="it-IT" sz="12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000" dirty="0" smtClean="0">
                <a:solidFill>
                  <a:schemeClr val="bg1"/>
                </a:solidFill>
                <a:latin typeface="Ubuntu" panose="020B0504030602030204" pitchFamily="34" charset="0"/>
              </a:rPr>
              <a:t>Presente da </a:t>
            </a:r>
            <a:r>
              <a:rPr lang="it-IT" altLang="it-IT" sz="2000" dirty="0" smtClean="0">
                <a:solidFill>
                  <a:schemeClr val="bg1"/>
                </a:solidFill>
                <a:latin typeface="Ubuntu" panose="020B0504030602030204" pitchFamily="34" charset="0"/>
              </a:rPr>
              <a:t>41 </a:t>
            </a:r>
            <a:r>
              <a:rPr lang="it-IT" altLang="it-IT" sz="2000" dirty="0" smtClean="0">
                <a:solidFill>
                  <a:schemeClr val="bg1"/>
                </a:solidFill>
                <a:latin typeface="Ubuntu" panose="020B0504030602030204" pitchFamily="34" charset="0"/>
              </a:rPr>
              <a:t>anni</a:t>
            </a:r>
            <a:endParaRPr lang="it-IT" altLang="it-IT" sz="20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endParaRPr lang="it-IT" altLang="it-IT" sz="12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  <a:latin typeface="Ubuntu" panose="020B0504030602030204" pitchFamily="34" charset="0"/>
              </a:rPr>
              <a:t>E’ presente su tutto il territorio nazionale</a:t>
            </a:r>
          </a:p>
          <a:p>
            <a:pPr>
              <a:spcBef>
                <a:spcPct val="50000"/>
              </a:spcBef>
              <a:buFontTx/>
              <a:buNone/>
            </a:pPr>
            <a:endParaRPr lang="it-IT" altLang="it-IT" sz="1200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000" dirty="0">
                <a:solidFill>
                  <a:schemeClr val="bg1"/>
                </a:solidFill>
                <a:latin typeface="Ubuntu" panose="020B0504030602030204" pitchFamily="34" charset="0"/>
              </a:rPr>
              <a:t>Lavora </a:t>
            </a:r>
            <a:r>
              <a:rPr lang="it-IT" altLang="it-IT" sz="2000" dirty="0" smtClean="0">
                <a:solidFill>
                  <a:schemeClr val="bg1"/>
                </a:solidFill>
                <a:latin typeface="Ubuntu" panose="020B0504030602030204" pitchFamily="34" charset="0"/>
              </a:rPr>
              <a:t>con Federazioni </a:t>
            </a:r>
            <a:r>
              <a:rPr lang="it-IT" altLang="it-IT" sz="2000" dirty="0">
                <a:solidFill>
                  <a:schemeClr val="bg1"/>
                </a:solidFill>
                <a:latin typeface="Ubuntu" panose="020B0504030602030204" pitchFamily="34" charset="0"/>
              </a:rPr>
              <a:t>e con </a:t>
            </a:r>
            <a:r>
              <a:rPr lang="it-IT" altLang="it-IT" sz="2000" b="1" dirty="0">
                <a:solidFill>
                  <a:schemeClr val="bg1"/>
                </a:solidFill>
                <a:latin typeface="Ubuntu" panose="020B0504030602030204" pitchFamily="34" charset="0"/>
              </a:rPr>
              <a:t>15 </a:t>
            </a:r>
            <a:r>
              <a:rPr lang="it-IT" altLang="it-IT" sz="2000" dirty="0">
                <a:solidFill>
                  <a:schemeClr val="bg1"/>
                </a:solidFill>
                <a:latin typeface="Ubuntu" panose="020B0504030602030204" pitchFamily="34" charset="0"/>
              </a:rPr>
              <a:t>Enti di Promozione </a:t>
            </a:r>
            <a:r>
              <a:rPr lang="it-IT" altLang="it-IT" sz="2000" dirty="0" smtClean="0">
                <a:solidFill>
                  <a:schemeClr val="bg1"/>
                </a:solidFill>
                <a:latin typeface="Ubuntu" panose="020B0504030602030204" pitchFamily="34" charset="0"/>
              </a:rPr>
              <a:t>Sportiva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2000" dirty="0" smtClean="0">
                <a:solidFill>
                  <a:schemeClr val="bg1"/>
                </a:solidFill>
                <a:latin typeface="Ubuntu" panose="020B0504030602030204" pitchFamily="34" charset="0"/>
              </a:rPr>
              <a:t>Protocollo con MIUR</a:t>
            </a:r>
            <a:endParaRPr lang="it-IT" altLang="it-IT" sz="2000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013 Numeri SO ITALIA.jpg"/>
          <p:cNvPicPr>
            <a:picLocks noChangeAspect="1"/>
          </p:cNvPicPr>
          <p:nvPr/>
        </p:nvPicPr>
        <p:blipFill>
          <a:blip r:embed="rId2" cstate="print"/>
          <a:srcRect r="1562"/>
          <a:stretch>
            <a:fillRect/>
          </a:stretch>
        </p:blipFill>
        <p:spPr>
          <a:xfrm>
            <a:off x="0" y="3733"/>
            <a:ext cx="9144000" cy="65685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11"/>
          <p:cNvSpPr>
            <a:spLocks noChangeArrowheads="1"/>
          </p:cNvSpPr>
          <p:nvPr/>
        </p:nvSpPr>
        <p:spPr bwMode="auto">
          <a:xfrm>
            <a:off x="357158" y="428604"/>
            <a:ext cx="799306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it-IT" sz="3200" b="1" dirty="0">
                <a:cs typeface="Arial" pitchFamily="34" charset="0"/>
              </a:rPr>
              <a:t>SPORT e PERFORMANCE SPORTIVE </a:t>
            </a:r>
          </a:p>
          <a:p>
            <a:pPr eaLnBrk="0" hangingPunct="0"/>
            <a:r>
              <a:rPr lang="it-IT" sz="3200" b="1" dirty="0">
                <a:cs typeface="Arial" pitchFamily="34" charset="0"/>
              </a:rPr>
              <a:t>non come FINE, ma come MEZZO </a:t>
            </a:r>
            <a:r>
              <a:rPr lang="it-IT" sz="4000" b="1" dirty="0">
                <a:cs typeface="Arial" pitchFamily="34" charset="0"/>
              </a:rPr>
              <a:t> </a:t>
            </a:r>
          </a:p>
        </p:txBody>
      </p:sp>
      <p:pic>
        <p:nvPicPr>
          <p:cNvPr id="12293" name="Picture 11"/>
          <p:cNvPicPr>
            <a:picLocks noChangeAspect="1" noChangeArrowheads="1"/>
          </p:cNvPicPr>
          <p:nvPr/>
        </p:nvPicPr>
        <p:blipFill>
          <a:blip r:embed="rId3"/>
          <a:srcRect l="12267" t="-142" b="28208"/>
          <a:stretch>
            <a:fillRect/>
          </a:stretch>
        </p:blipFill>
        <p:spPr bwMode="auto">
          <a:xfrm>
            <a:off x="0" y="1857364"/>
            <a:ext cx="9144000" cy="5000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magine 3" descr="013 PlayUnified 01.jpg"/>
          <p:cNvPicPr>
            <a:picLocks noChangeAspect="1"/>
          </p:cNvPicPr>
          <p:nvPr/>
        </p:nvPicPr>
        <p:blipFill>
          <a:blip r:embed="rId2" cstate="print"/>
          <a:srcRect t="7706" b="19949"/>
          <a:stretch>
            <a:fillRect/>
          </a:stretch>
        </p:blipFill>
        <p:spPr bwMode="auto">
          <a:xfrm>
            <a:off x="0" y="0"/>
            <a:ext cx="914400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79388" y="5068888"/>
            <a:ext cx="8820150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it-IT" sz="2200" kern="0" dirty="0">
                <a:latin typeface="Ubuntu" pitchFamily="34" charset="0"/>
              </a:rPr>
              <a:t>	</a:t>
            </a:r>
            <a:r>
              <a:rPr lang="it-IT" sz="2400" dirty="0">
                <a:latin typeface="Calibri" pitchFamily="34" charset="0"/>
                <a:cs typeface="Calibri" pitchFamily="34" charset="0"/>
              </a:rPr>
              <a:t>Lo Sport Unificato - </a:t>
            </a:r>
            <a:r>
              <a:rPr lang="it-IT" sz="2400" b="1" dirty="0" err="1">
                <a:latin typeface="Calibri" pitchFamily="34" charset="0"/>
                <a:cs typeface="Calibri" pitchFamily="34" charset="0"/>
              </a:rPr>
              <a:t>Unified</a:t>
            </a:r>
            <a:r>
              <a:rPr lang="it-IT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b="1" dirty="0" err="1">
                <a:latin typeface="Calibri" pitchFamily="34" charset="0"/>
                <a:cs typeface="Calibri" pitchFamily="34" charset="0"/>
              </a:rPr>
              <a:t>Sports®</a:t>
            </a:r>
            <a:r>
              <a:rPr lang="it-IT" sz="2400" b="1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dirty="0">
                <a:latin typeface="Calibri" pitchFamily="34" charset="0"/>
                <a:cs typeface="Calibri" pitchFamily="34" charset="0"/>
              </a:rPr>
              <a:t>- di </a:t>
            </a:r>
            <a:r>
              <a:rPr lang="it-IT" sz="2400" dirty="0" err="1">
                <a:latin typeface="Calibri" pitchFamily="34" charset="0"/>
                <a:cs typeface="Calibri" pitchFamily="34" charset="0"/>
              </a:rPr>
              <a:t>Special</a:t>
            </a:r>
            <a:r>
              <a:rPr lang="it-IT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it-IT" sz="2400" dirty="0" err="1">
                <a:latin typeface="Calibri" pitchFamily="34" charset="0"/>
                <a:cs typeface="Calibri" pitchFamily="34" charset="0"/>
              </a:rPr>
              <a:t>Olympics</a:t>
            </a:r>
            <a:r>
              <a:rPr lang="it-IT" sz="2400" dirty="0">
                <a:latin typeface="Calibri" pitchFamily="34" charset="0"/>
                <a:cs typeface="Calibri" pitchFamily="34" charset="0"/>
              </a:rPr>
              <a:t> riunisce nella medesima squadra Atleti con e senza disabilità </a:t>
            </a:r>
            <a:r>
              <a:rPr lang="it-IT" sz="2400" dirty="0" smtClean="0">
                <a:latin typeface="Calibri" pitchFamily="34" charset="0"/>
                <a:cs typeface="Calibri" pitchFamily="34" charset="0"/>
              </a:rPr>
              <a:t>intellettive, </a:t>
            </a:r>
            <a:r>
              <a:rPr lang="it-IT" sz="2400" dirty="0">
                <a:latin typeface="Calibri" pitchFamily="34" charset="0"/>
                <a:cs typeface="Calibri" pitchFamily="34" charset="0"/>
              </a:rPr>
              <a:t>con l’ambizione di far giocare insieme persone con simili abilità e con pari età e realizzare già nel gioco momenti di forte inclusione.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r>
              <a:rPr lang="it-IT" sz="2200" kern="0" dirty="0">
                <a:latin typeface="Calibri" pitchFamily="34" charset="0"/>
                <a:cs typeface="Calibri" pitchFamily="34" charset="0"/>
              </a:rPr>
              <a:t>	</a:t>
            </a:r>
            <a:endParaRPr lang="it-IT" sz="2200" b="1" kern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it-IT" sz="2200" kern="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defRPr/>
            </a:pPr>
            <a:endParaRPr lang="it-IT" sz="2200" kern="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2280</TotalTime>
  <Words>340</Words>
  <Application>Microsoft Office PowerPoint</Application>
  <PresentationFormat>Presentazione su schermo (4:3)</PresentationFormat>
  <Paragraphs>70</Paragraphs>
  <Slides>21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2" baseType="lpstr">
      <vt:lpstr>Struttura predefinita</vt:lpstr>
      <vt:lpstr>Diapositiva 1</vt:lpstr>
      <vt:lpstr>Diapositiva 2</vt:lpstr>
      <vt:lpstr>Diapositiva 3</vt:lpstr>
      <vt:lpstr>Diapositiva 4</vt:lpstr>
      <vt:lpstr>Mission e Focus</vt:lpstr>
      <vt:lpstr>Special Olympics Italia</vt:lpstr>
      <vt:lpstr>Diapositiva 7</vt:lpstr>
      <vt:lpstr>Diapositiva 8</vt:lpstr>
      <vt:lpstr>Diapositiva 9</vt:lpstr>
      <vt:lpstr>Diapositiva 10</vt:lpstr>
      <vt:lpstr>Programmi non sportivi</vt:lpstr>
      <vt:lpstr>Programmi Salute</vt:lpstr>
      <vt:lpstr>Young Athlete Program</vt:lpstr>
      <vt:lpstr>Motor Activity Training Program </vt:lpstr>
      <vt:lpstr>Progetto scuola</vt:lpstr>
      <vt:lpstr>Athletes Leadership Programs </vt:lpstr>
      <vt:lpstr>Diapositiva 17</vt:lpstr>
      <vt:lpstr>Diapositiva 18</vt:lpstr>
      <vt:lpstr>Diapositiva 19</vt:lpstr>
      <vt:lpstr>Diapositiva 20</vt:lpstr>
      <vt:lpstr>Diapositiva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viottid</dc:creator>
  <cp:lastModifiedBy>DELL</cp:lastModifiedBy>
  <cp:revision>234</cp:revision>
  <dcterms:created xsi:type="dcterms:W3CDTF">2011-10-01T11:36:42Z</dcterms:created>
  <dcterms:modified xsi:type="dcterms:W3CDTF">2024-06-26T12:23:44Z</dcterms:modified>
</cp:coreProperties>
</file>