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5"/>
  </p:notesMasterIdLst>
  <p:handoutMasterIdLst>
    <p:handoutMasterId r:id="rId16"/>
  </p:handoutMasterIdLst>
  <p:sldIdLst>
    <p:sldId id="264" r:id="rId2"/>
    <p:sldId id="256" r:id="rId3"/>
    <p:sldId id="257" r:id="rId4"/>
    <p:sldId id="258" r:id="rId5"/>
    <p:sldId id="259" r:id="rId6"/>
    <p:sldId id="260" r:id="rId7"/>
    <p:sldId id="265" r:id="rId8"/>
    <p:sldId id="261" r:id="rId9"/>
    <p:sldId id="266" r:id="rId10"/>
    <p:sldId id="262" r:id="rId11"/>
    <p:sldId id="263" r:id="rId12"/>
    <p:sldId id="267" r:id="rId13"/>
    <p:sldId id="268" r:id="rId14"/>
  </p:sldIdLst>
  <p:sldSz cx="9144000" cy="6858000" type="screen4x3"/>
  <p:notesSz cx="6858000" cy="9144000"/>
  <p:embeddedFontLst>
    <p:embeddedFont>
      <p:font typeface="Calibri" panose="020F0502020204030204" pitchFamily="34" charset="0"/>
      <p:regular r:id="rId17"/>
      <p:bold r:id="rId18"/>
      <p:italic r:id="rId19"/>
      <p:boldItalic r:id="rId20"/>
    </p:embeddedFont>
    <p:embeddedFont>
      <p:font typeface="Verdana" panose="020B0604030504040204" pitchFamily="34" charset="0"/>
      <p:regular r:id="rId21"/>
      <p:bold r:id="rId22"/>
      <p:italic r:id="rId23"/>
      <p:boldItalic r:id="rId2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5" roundtripDataSignature="AMtx7mg8fa/c56n8SXqbg4awVriNt03Jj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3" d="100"/>
          <a:sy n="103" d="100"/>
        </p:scale>
        <p:origin x="414"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font" Target="fonts/font5.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5" Type="http://customschemas.google.com/relationships/presentationmetadata" Target="metadata"/><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font" Target="fonts/font4.fntdata"/><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8.fntdata"/><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font" Target="fonts/font7.fntdata"/><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6.fntdata"/><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747DC56-7EA9-4FA5-B1EC-7AD5C6208070}" type="datetimeFigureOut">
              <a:rPr lang="it-IT" smtClean="0"/>
              <a:t>01/12/2020</a:t>
            </a:fld>
            <a:endParaRPr lang="it-IT"/>
          </a:p>
        </p:txBody>
      </p:sp>
      <p:sp>
        <p:nvSpPr>
          <p:cNvPr id="4" name="Segnaposto piè di pa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it-IT" smtClean="0"/>
              <a:t>FEDERAZIONE GINNASTICA D'ITALIA - Direzione Tecnica Nazionale Trampolino Elastico</a:t>
            </a:r>
            <a:endParaRPr lang="it-IT"/>
          </a:p>
        </p:txBody>
      </p:sp>
      <p:sp>
        <p:nvSpPr>
          <p:cNvPr id="5" name="Segnaposto numero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F428A29-B91C-48C1-9C7B-6063815A3802}" type="slidenum">
              <a:rPr lang="it-IT" smtClean="0"/>
              <a:t>‹N›</a:t>
            </a:fld>
            <a:endParaRPr lang="it-IT"/>
          </a:p>
        </p:txBody>
      </p:sp>
    </p:spTree>
    <p:extLst>
      <p:ext uri="{BB962C8B-B14F-4D97-AF65-F5344CB8AC3E}">
        <p14:creationId xmlns:p14="http://schemas.microsoft.com/office/powerpoint/2010/main" val="3071742296"/>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3836599632"/>
      </p:ext>
    </p:extLst>
  </p:cSld>
  <p:clrMap bg1="lt1" tx1="dk1" bg2="dk2" tx2="lt2" accent1="accent1" accent2="accent2" accent3="accent3" accent4="accent4" accent5="accent5" accent6="accent6" hlink="hlink" folHlink="folHlink"/>
  <p:hf hdr="0" dt="0"/>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a331f88a97_1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a331f88a97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189071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8" name="Google Shape;88;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244954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6" name="Google Shape;96;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780117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2" name="Google Shape;102;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812210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9" name="Google Shape;109;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899798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6" name="Google Shape;116;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161967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3" name="Google Shape;123;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724601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0" name="Google Shape;130;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032658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titolo" type="title">
  <p:cSld name="TITLE">
    <p:spTree>
      <p:nvGrpSpPr>
        <p:cNvPr id="1" name="Shape 11"/>
        <p:cNvGrpSpPr/>
        <p:nvPr/>
      </p:nvGrpSpPr>
      <p:grpSpPr>
        <a:xfrm>
          <a:off x="0" y="0"/>
          <a:ext cx="0" cy="0"/>
          <a:chOff x="0" y="0"/>
          <a:chExt cx="0" cy="0"/>
        </a:xfrm>
      </p:grpSpPr>
      <p:sp>
        <p:nvSpPr>
          <p:cNvPr id="12" name="Google Shape;12;p9"/>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9"/>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14" name="Google Shape;14;p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it-IT" smtClean="0"/>
              <a:t>FEDERAZIONE GINNASTICA D'ITALIA - Direzione Tecnica Nazionale Trampolino Elastico</a:t>
            </a:r>
            <a:endParaRPr/>
          </a:p>
        </p:txBody>
      </p:sp>
      <p:sp>
        <p:nvSpPr>
          <p:cNvPr id="16" name="Google Shape;16;p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olo e testo verticale" type="vertTx">
  <p:cSld name="VERTICAL_TEXT">
    <p:spTree>
      <p:nvGrpSpPr>
        <p:cNvPr id="1" name="Shape 68"/>
        <p:cNvGrpSpPr/>
        <p:nvPr/>
      </p:nvGrpSpPr>
      <p:grpSpPr>
        <a:xfrm>
          <a:off x="0" y="0"/>
          <a:ext cx="0" cy="0"/>
          <a:chOff x="0" y="0"/>
          <a:chExt cx="0" cy="0"/>
        </a:xfrm>
      </p:grpSpPr>
      <p:sp>
        <p:nvSpPr>
          <p:cNvPr id="69" name="Google Shape;69;p1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8"/>
          <p:cNvSpPr txBox="1">
            <a:spLocks noGrp="1"/>
          </p:cNvSpPr>
          <p:nvPr>
            <p:ph type="body" idx="1"/>
          </p:nvPr>
        </p:nvSpPr>
        <p:spPr>
          <a:xfrm rot="5400000">
            <a:off x="2309018" y="-251619"/>
            <a:ext cx="4525963"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1" name="Google Shape;71;p1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it-IT" smtClean="0"/>
              <a:t>FEDERAZIONE GINNASTICA D'ITALIA - Direzione Tecnica Nazionale Trampolino Elastico</a:t>
            </a:r>
            <a:endParaRPr/>
          </a:p>
        </p:txBody>
      </p:sp>
      <p:sp>
        <p:nvSpPr>
          <p:cNvPr id="73" name="Google Shape;73;p1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olo e testo verticale" type="vertTitleAndTx">
  <p:cSld name="VERTICAL_TITLE_AND_VERTICAL_TEXT">
    <p:spTree>
      <p:nvGrpSpPr>
        <p:cNvPr id="1" name="Shape 74"/>
        <p:cNvGrpSpPr/>
        <p:nvPr/>
      </p:nvGrpSpPr>
      <p:grpSpPr>
        <a:xfrm>
          <a:off x="0" y="0"/>
          <a:ext cx="0" cy="0"/>
          <a:chOff x="0" y="0"/>
          <a:chExt cx="0" cy="0"/>
        </a:xfrm>
      </p:grpSpPr>
      <p:sp>
        <p:nvSpPr>
          <p:cNvPr id="75" name="Google Shape;75;p19"/>
          <p:cNvSpPr txBox="1">
            <a:spLocks noGrp="1"/>
          </p:cNvSpPr>
          <p:nvPr>
            <p:ph type="title"/>
          </p:nvPr>
        </p:nvSpPr>
        <p:spPr>
          <a:xfrm rot="5400000">
            <a:off x="4732337" y="2171700"/>
            <a:ext cx="5851525" cy="2057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9"/>
          <p:cNvSpPr txBox="1">
            <a:spLocks noGrp="1"/>
          </p:cNvSpPr>
          <p:nvPr>
            <p:ph type="body" idx="1"/>
          </p:nvPr>
        </p:nvSpPr>
        <p:spPr>
          <a:xfrm rot="5400000">
            <a:off x="541338" y="190501"/>
            <a:ext cx="5851525"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7" name="Google Shape;77;p1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it-IT" smtClean="0"/>
              <a:t>FEDERAZIONE GINNASTICA D'ITALIA - Direzione Tecnica Nazionale Trampolino Elastico</a:t>
            </a:r>
            <a:endParaRPr/>
          </a:p>
        </p:txBody>
      </p:sp>
      <p:sp>
        <p:nvSpPr>
          <p:cNvPr id="79" name="Google Shape;79;p1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olo e contenuto" type="obj">
  <p:cSld name="OBJECT">
    <p:spTree>
      <p:nvGrpSpPr>
        <p:cNvPr id="1" name="Shape 17"/>
        <p:cNvGrpSpPr/>
        <p:nvPr/>
      </p:nvGrpSpPr>
      <p:grpSpPr>
        <a:xfrm>
          <a:off x="0" y="0"/>
          <a:ext cx="0" cy="0"/>
          <a:chOff x="0" y="0"/>
          <a:chExt cx="0" cy="0"/>
        </a:xfrm>
      </p:grpSpPr>
      <p:sp>
        <p:nvSpPr>
          <p:cNvPr id="18" name="Google Shape;18;p1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10"/>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0" name="Google Shape;20;p1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1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it-IT" smtClean="0"/>
              <a:t>FEDERAZIONE GINNASTICA D'ITALIA - Direzione Tecnica Nazionale Trampolino Elastico</a:t>
            </a:r>
            <a:endParaRPr/>
          </a:p>
        </p:txBody>
      </p:sp>
      <p:sp>
        <p:nvSpPr>
          <p:cNvPr id="22" name="Google Shape;22;p1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Intestazione sezione" type="secHead">
  <p:cSld name="SECTION_HEADER">
    <p:spTree>
      <p:nvGrpSpPr>
        <p:cNvPr id="1" name="Shape 23"/>
        <p:cNvGrpSpPr/>
        <p:nvPr/>
      </p:nvGrpSpPr>
      <p:grpSpPr>
        <a:xfrm>
          <a:off x="0" y="0"/>
          <a:ext cx="0" cy="0"/>
          <a:chOff x="0" y="0"/>
          <a:chExt cx="0" cy="0"/>
        </a:xfrm>
      </p:grpSpPr>
      <p:sp>
        <p:nvSpPr>
          <p:cNvPr id="24" name="Google Shape;24;p11"/>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11"/>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26" name="Google Shape;26;p1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1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it-IT" smtClean="0"/>
              <a:t>FEDERAZIONE GINNASTICA D'ITALIA - Direzione Tecnica Nazionale Trampolino Elastico</a:t>
            </a:r>
            <a:endParaRPr/>
          </a:p>
        </p:txBody>
      </p:sp>
      <p:sp>
        <p:nvSpPr>
          <p:cNvPr id="28" name="Google Shape;28;p1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ue contenuti" type="twoObj">
  <p:cSld name="TWO_OBJECTS">
    <p:spTree>
      <p:nvGrpSpPr>
        <p:cNvPr id="1" name="Shape 29"/>
        <p:cNvGrpSpPr/>
        <p:nvPr/>
      </p:nvGrpSpPr>
      <p:grpSpPr>
        <a:xfrm>
          <a:off x="0" y="0"/>
          <a:ext cx="0" cy="0"/>
          <a:chOff x="0" y="0"/>
          <a:chExt cx="0" cy="0"/>
        </a:xfrm>
      </p:grpSpPr>
      <p:sp>
        <p:nvSpPr>
          <p:cNvPr id="30" name="Google Shape;30;p1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12"/>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2" name="Google Shape;32;p12"/>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3" name="Google Shape;33;p1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1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it-IT" smtClean="0"/>
              <a:t>FEDERAZIONE GINNASTICA D'ITALIA - Direzione Tecnica Nazionale Trampolino Elastico</a:t>
            </a:r>
            <a:endParaRPr/>
          </a:p>
        </p:txBody>
      </p:sp>
      <p:sp>
        <p:nvSpPr>
          <p:cNvPr id="35" name="Google Shape;35;p1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nfronto" type="twoTxTwoObj">
  <p:cSld name="TWO_OBJECTS_WITH_TEXT">
    <p:spTree>
      <p:nvGrpSpPr>
        <p:cNvPr id="1" name="Shape 36"/>
        <p:cNvGrpSpPr/>
        <p:nvPr/>
      </p:nvGrpSpPr>
      <p:grpSpPr>
        <a:xfrm>
          <a:off x="0" y="0"/>
          <a:ext cx="0" cy="0"/>
          <a:chOff x="0" y="0"/>
          <a:chExt cx="0" cy="0"/>
        </a:xfrm>
      </p:grpSpPr>
      <p:sp>
        <p:nvSpPr>
          <p:cNvPr id="37" name="Google Shape;37;p1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3"/>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39" name="Google Shape;39;p13"/>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0" name="Google Shape;40;p13"/>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1" name="Google Shape;41;p13"/>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2" name="Google Shape;42;p1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it-IT" smtClean="0"/>
              <a:t>FEDERAZIONE GINNASTICA D'ITALIA - Direzione Tecnica Nazionale Trampolino Elastico</a:t>
            </a:r>
            <a:endParaRPr/>
          </a:p>
        </p:txBody>
      </p:sp>
      <p:sp>
        <p:nvSpPr>
          <p:cNvPr id="44" name="Google Shape;44;p1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titolo" type="titleOnly">
  <p:cSld name="TITLE_ONLY">
    <p:spTree>
      <p:nvGrpSpPr>
        <p:cNvPr id="1" name="Shape 45"/>
        <p:cNvGrpSpPr/>
        <p:nvPr/>
      </p:nvGrpSpPr>
      <p:grpSpPr>
        <a:xfrm>
          <a:off x="0" y="0"/>
          <a:ext cx="0" cy="0"/>
          <a:chOff x="0" y="0"/>
          <a:chExt cx="0" cy="0"/>
        </a:xfrm>
      </p:grpSpPr>
      <p:sp>
        <p:nvSpPr>
          <p:cNvPr id="46" name="Google Shape;46;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1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it-IT" smtClean="0"/>
              <a:t>FEDERAZIONE GINNASTICA D'ITALIA - Direzione Tecnica Nazionale Trampolino Elastico</a:t>
            </a:r>
            <a:endParaRPr/>
          </a:p>
        </p:txBody>
      </p:sp>
      <p:sp>
        <p:nvSpPr>
          <p:cNvPr id="49" name="Google Shape;49;p1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Vuota" type="blank">
  <p:cSld name="BLANK">
    <p:spTree>
      <p:nvGrpSpPr>
        <p:cNvPr id="1" name="Shape 50"/>
        <p:cNvGrpSpPr/>
        <p:nvPr/>
      </p:nvGrpSpPr>
      <p:grpSpPr>
        <a:xfrm>
          <a:off x="0" y="0"/>
          <a:ext cx="0" cy="0"/>
          <a:chOff x="0" y="0"/>
          <a:chExt cx="0" cy="0"/>
        </a:xfrm>
      </p:grpSpPr>
      <p:sp>
        <p:nvSpPr>
          <p:cNvPr id="51" name="Google Shape;51;p1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it-IT" smtClean="0"/>
              <a:t>FEDERAZIONE GINNASTICA D'ITALIA - Direzione Tecnica Nazionale Trampolino Elastico</a:t>
            </a:r>
            <a:endParaRPr/>
          </a:p>
        </p:txBody>
      </p:sp>
      <p:sp>
        <p:nvSpPr>
          <p:cNvPr id="53" name="Google Shape;53;p1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uto con didascalia" type="objTx">
  <p:cSld name="OBJECT_WITH_CAPTION_TEXT">
    <p:spTree>
      <p:nvGrpSpPr>
        <p:cNvPr id="1" name="Shape 54"/>
        <p:cNvGrpSpPr/>
        <p:nvPr/>
      </p:nvGrpSpPr>
      <p:grpSpPr>
        <a:xfrm>
          <a:off x="0" y="0"/>
          <a:ext cx="0" cy="0"/>
          <a:chOff x="0" y="0"/>
          <a:chExt cx="0" cy="0"/>
        </a:xfrm>
      </p:grpSpPr>
      <p:sp>
        <p:nvSpPr>
          <p:cNvPr id="55" name="Google Shape;55;p16"/>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6"/>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57" name="Google Shape;57;p16"/>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58" name="Google Shape;58;p1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it-IT" smtClean="0"/>
              <a:t>FEDERAZIONE GINNASTICA D'ITALIA - Direzione Tecnica Nazionale Trampolino Elastico</a:t>
            </a:r>
            <a:endParaRPr/>
          </a:p>
        </p:txBody>
      </p:sp>
      <p:sp>
        <p:nvSpPr>
          <p:cNvPr id="60" name="Google Shape;60;p1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magine con didascalia" type="picTx">
  <p:cSld name="PICTURE_WITH_CAPTION_TEXT">
    <p:spTree>
      <p:nvGrpSpPr>
        <p:cNvPr id="1" name="Shape 61"/>
        <p:cNvGrpSpPr/>
        <p:nvPr/>
      </p:nvGrpSpPr>
      <p:grpSpPr>
        <a:xfrm>
          <a:off x="0" y="0"/>
          <a:ext cx="0" cy="0"/>
          <a:chOff x="0" y="0"/>
          <a:chExt cx="0" cy="0"/>
        </a:xfrm>
      </p:grpSpPr>
      <p:sp>
        <p:nvSpPr>
          <p:cNvPr id="62" name="Google Shape;62;p17"/>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7"/>
          <p:cNvSpPr>
            <a:spLocks noGrp="1"/>
          </p:cNvSpPr>
          <p:nvPr>
            <p:ph type="pic" idx="2"/>
          </p:nvPr>
        </p:nvSpPr>
        <p:spPr>
          <a:xfrm>
            <a:off x="1792288" y="612775"/>
            <a:ext cx="5486400" cy="4114800"/>
          </a:xfrm>
          <a:prstGeom prst="rect">
            <a:avLst/>
          </a:prstGeom>
          <a:noFill/>
          <a:ln>
            <a:noFill/>
          </a:ln>
        </p:spPr>
        <p:txBody>
          <a:bodyPr spcFirstLastPara="1" wrap="square" lIns="91425" tIns="45700" rIns="91425" bIns="45700" anchor="t" anchorCtr="0">
            <a:normAutofit/>
          </a:bodyPr>
          <a:lstStyle>
            <a:lvl1pPr marR="0" lvl="0" algn="l" rtl="0">
              <a:spcBef>
                <a:spcPts val="64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spcBef>
                <a:spcPts val="56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spcBef>
                <a:spcPts val="48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4" name="Google Shape;64;p17"/>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5" name="Google Shape;65;p1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it-IT" smtClean="0"/>
              <a:t>FEDERAZIONE GINNASTICA D'ITALIA - Direzione Tecnica Nazionale Trampolino Elastico</a:t>
            </a:r>
            <a:endParaRPr/>
          </a:p>
        </p:txBody>
      </p:sp>
      <p:sp>
        <p:nvSpPr>
          <p:cNvPr id="67" name="Google Shape;67;p1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8"/>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 name="Google Shape;8;p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r>
              <a:rPr lang="it-IT" smtClean="0"/>
              <a:t>FEDERAZIONE GINNASTICA D'ITALIA - Direzione Tecnica Nazionale Trampolino Elastico</a:t>
            </a:r>
            <a:endParaRPr/>
          </a:p>
        </p:txBody>
      </p:sp>
      <p:sp>
        <p:nvSpPr>
          <p:cNvPr id="10" name="Google Shape;10;p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it-IT"/>
              <a:t>‹N›</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jpg"/></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4"/>
          <p:cNvSpPr>
            <a:spLocks noGrp="1"/>
          </p:cNvSpPr>
          <p:nvPr>
            <p:ph type="ftr" idx="11"/>
          </p:nvPr>
        </p:nvSpPr>
        <p:spPr>
          <a:xfrm>
            <a:off x="0" y="6492875"/>
            <a:ext cx="5578764" cy="365125"/>
          </a:xfrm>
        </p:spPr>
        <p:txBody>
          <a:bodyPr/>
          <a:lstStyle/>
          <a:p>
            <a:r>
              <a:rPr lang="it-IT" dirty="0" smtClean="0"/>
              <a:t>FEDERAZIONE GINNASTICA D'ITALIA - Direzione Tecnica Nazionale Trampolino Elastico</a:t>
            </a:r>
            <a:endParaRPr lang="it-IT" dirty="0"/>
          </a:p>
        </p:txBody>
      </p:sp>
      <p:pic>
        <p:nvPicPr>
          <p:cNvPr id="7" name="Immagin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499" y="13170"/>
            <a:ext cx="1060704" cy="1060704"/>
          </a:xfrm>
          <a:prstGeom prst="rect">
            <a:avLst/>
          </a:prstGeom>
        </p:spPr>
      </p:pic>
      <p:pic>
        <p:nvPicPr>
          <p:cNvPr id="8" name="Google Shape;91;p1" descr="Immagine_Marco2"/>
          <p:cNvPicPr preferRelativeResize="0"/>
          <p:nvPr/>
        </p:nvPicPr>
        <p:blipFill rotWithShape="1">
          <a:blip r:embed="rId3">
            <a:alphaModFix/>
          </a:blip>
          <a:srcRect/>
          <a:stretch/>
        </p:blipFill>
        <p:spPr>
          <a:xfrm>
            <a:off x="1662113" y="332656"/>
            <a:ext cx="5819775" cy="5757317"/>
          </a:xfrm>
          <a:prstGeom prst="rect">
            <a:avLst/>
          </a:prstGeom>
          <a:noFill/>
          <a:ln>
            <a:noFill/>
          </a:ln>
        </p:spPr>
      </p:pic>
      <p:sp>
        <p:nvSpPr>
          <p:cNvPr id="3" name="Segnaposto testo 2"/>
          <p:cNvSpPr>
            <a:spLocks noGrp="1"/>
          </p:cNvSpPr>
          <p:nvPr>
            <p:ph type="body" idx="1"/>
          </p:nvPr>
        </p:nvSpPr>
        <p:spPr>
          <a:xfrm>
            <a:off x="392546" y="1794164"/>
            <a:ext cx="8483600" cy="3073400"/>
          </a:xfrm>
        </p:spPr>
        <p:txBody>
          <a:bodyPr>
            <a:normAutofit/>
          </a:bodyPr>
          <a:lstStyle/>
          <a:p>
            <a:pPr marL="114300" indent="0" defTabSz="457200">
              <a:spcBef>
                <a:spcPct val="0"/>
              </a:spcBef>
              <a:buNone/>
            </a:pPr>
            <a:r>
              <a:rPr lang="it-IT" sz="4800" b="1" kern="1200" cap="all" dirty="0">
                <a:ln w="3175" cmpd="sng">
                  <a:noFill/>
                </a:ln>
                <a:solidFill>
                  <a:schemeClr val="bg2"/>
                </a:solidFill>
                <a:latin typeface="Verdana" panose="020B0604030504040204" pitchFamily="34" charset="0"/>
                <a:ea typeface="Verdana" panose="020B0604030504040204" pitchFamily="34" charset="0"/>
                <a:cs typeface="Verdana" panose="020B0604030504040204" pitchFamily="34" charset="0"/>
              </a:rPr>
              <a:t>Guida per </a:t>
            </a:r>
            <a:r>
              <a:rPr lang="it-IT" sz="4800" b="1" kern="1200" cap="all" dirty="0" smtClean="0">
                <a:ln w="3175" cmpd="sng">
                  <a:noFill/>
                </a:ln>
                <a:solidFill>
                  <a:schemeClr val="bg2"/>
                </a:solidFill>
                <a:latin typeface="Verdana" panose="020B0604030504040204" pitchFamily="34" charset="0"/>
                <a:ea typeface="Verdana" panose="020B0604030504040204" pitchFamily="34" charset="0"/>
                <a:cs typeface="Verdana" panose="020B0604030504040204" pitchFamily="34" charset="0"/>
              </a:rPr>
              <a:t>la pratica del </a:t>
            </a:r>
            <a:r>
              <a:rPr lang="it-IT" sz="4800" b="1" kern="1200" cap="all" dirty="0">
                <a:ln w="3175" cmpd="sng">
                  <a:noFill/>
                </a:ln>
                <a:solidFill>
                  <a:schemeClr val="bg2"/>
                </a:solidFill>
                <a:latin typeface="Verdana" panose="020B0604030504040204" pitchFamily="34" charset="0"/>
                <a:ea typeface="Verdana" panose="020B0604030504040204" pitchFamily="34" charset="0"/>
                <a:cs typeface="Verdana" panose="020B0604030504040204" pitchFamily="34" charset="0"/>
              </a:rPr>
              <a:t>Trampolino Elastico in Sicurezza</a:t>
            </a:r>
            <a:endParaRPr lang="it-IT" sz="4800" b="1" kern="1200" cap="all" dirty="0">
              <a:ln w="3175" cmpd="sng">
                <a:noFill/>
              </a:ln>
              <a:solidFill>
                <a:schemeClr val="bg2"/>
              </a:solidFill>
              <a:latin typeface="Verdana" panose="020B0604030504040204" pitchFamily="34" charset="0"/>
              <a:ea typeface="Verdana" panose="020B0604030504040204" pitchFamily="34" charset="0"/>
              <a:cs typeface="Verdana" panose="020B0604030504040204" pitchFamily="34" charset="0"/>
            </a:endParaRPr>
          </a:p>
        </p:txBody>
      </p:sp>
      <p:sp>
        <p:nvSpPr>
          <p:cNvPr id="9" name="Segnaposto numero diapositiva 8"/>
          <p:cNvSpPr>
            <a:spLocks noGrp="1"/>
          </p:cNvSpPr>
          <p:nvPr>
            <p:ph type="sldNum" idx="12"/>
          </p:nvPr>
        </p:nvSpPr>
        <p:spPr/>
        <p:txBody>
          <a:bodyPr/>
          <a:lstStyle/>
          <a:p>
            <a:pPr marL="0" lvl="0" indent="0" algn="r" rtl="0">
              <a:spcBef>
                <a:spcPts val="0"/>
              </a:spcBef>
              <a:spcAft>
                <a:spcPts val="0"/>
              </a:spcAft>
              <a:buNone/>
            </a:pPr>
            <a:fld id="{00000000-1234-1234-1234-123412341234}" type="slidenum">
              <a:rPr lang="it-IT" smtClean="0"/>
              <a:t>1</a:t>
            </a:fld>
            <a:endParaRPr lang="it-IT"/>
          </a:p>
        </p:txBody>
      </p:sp>
      <p:sp>
        <p:nvSpPr>
          <p:cNvPr id="6" name="Titolo 1"/>
          <p:cNvSpPr txBox="1">
            <a:spLocks noGrp="1"/>
          </p:cNvSpPr>
          <p:nvPr>
            <p:ph type="title"/>
          </p:nvPr>
        </p:nvSpPr>
        <p:spPr>
          <a:xfrm>
            <a:off x="1246909" y="89910"/>
            <a:ext cx="7827818" cy="436562"/>
          </a:xfrm>
          <a:prstGeom prst="rect">
            <a:avLst/>
          </a:prstGeom>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a:effectLst/>
        </p:spPr>
        <p:style>
          <a:lnRef idx="0">
            <a:scrgbClr r="0" g="0" b="0"/>
          </a:lnRef>
          <a:fillRef idx="1002">
            <a:schemeClr val="lt2"/>
          </a:fillRef>
          <a:effectRef idx="0">
            <a:scrgbClr r="0" g="0" b="0"/>
          </a:effectRef>
          <a:fontRef idx="major"/>
        </p:style>
        <p:txBody>
          <a:bodyPr vert="horz" lIns="91440" tIns="45720" rIns="91440" bIns="45720" rtlCol="0" anchor="b">
            <a:noAutofit/>
          </a:bodyPr>
          <a:lstStyle>
            <a:lvl1pPr algn="l" defTabSz="457200" rtl="0" eaLnBrk="1" latinLnBrk="0" hangingPunct="1">
              <a:spcBef>
                <a:spcPct val="0"/>
              </a:spcBef>
              <a:buNone/>
              <a:defRPr sz="48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it-IT" sz="2800" dirty="0" smtClean="0">
                <a:solidFill>
                  <a:schemeClr val="bg2"/>
                </a:solidFill>
              </a:rPr>
              <a:t/>
            </a:r>
            <a:br>
              <a:rPr lang="it-IT" sz="2800" dirty="0" smtClean="0">
                <a:solidFill>
                  <a:schemeClr val="bg2"/>
                </a:solidFill>
              </a:rPr>
            </a:br>
            <a:r>
              <a:rPr lang="it-IT" sz="2800" dirty="0" smtClean="0">
                <a:solidFill>
                  <a:schemeClr val="bg2"/>
                </a:solidFill>
              </a:rPr>
              <a:t/>
            </a:r>
            <a:br>
              <a:rPr lang="it-IT" sz="2800" dirty="0" smtClean="0">
                <a:solidFill>
                  <a:schemeClr val="bg2"/>
                </a:solidFill>
              </a:rPr>
            </a:br>
            <a:r>
              <a:rPr lang="it-IT" sz="2800" dirty="0" smtClean="0">
                <a:solidFill>
                  <a:schemeClr val="bg2"/>
                </a:solidFill>
              </a:rPr>
              <a:t/>
            </a:r>
            <a:br>
              <a:rPr lang="it-IT" sz="2800" dirty="0" smtClean="0">
                <a:solidFill>
                  <a:schemeClr val="bg2"/>
                </a:solidFill>
              </a:rPr>
            </a:br>
            <a:r>
              <a:rPr lang="it-IT" sz="2800" dirty="0" smtClean="0">
                <a:solidFill>
                  <a:schemeClr val="bg2"/>
                </a:solidFill>
              </a:rPr>
              <a:t/>
            </a:r>
            <a:br>
              <a:rPr lang="it-IT" sz="2800" dirty="0" smtClean="0">
                <a:solidFill>
                  <a:schemeClr val="bg2"/>
                </a:solidFill>
              </a:rPr>
            </a:br>
            <a:r>
              <a:rPr lang="it-IT" sz="2800" b="1" dirty="0" smtClean="0">
                <a:solidFill>
                  <a:schemeClr val="bg2"/>
                </a:solidFill>
                <a:latin typeface="Verdana" panose="020B0604030504040204" pitchFamily="34" charset="0"/>
                <a:ea typeface="Verdana" panose="020B0604030504040204" pitchFamily="34" charset="0"/>
                <a:cs typeface="Verdana" panose="020B0604030504040204" pitchFamily="34" charset="0"/>
              </a:rPr>
              <a:t>FEDERAZIONE GINNASTICA D’ITALIA</a:t>
            </a:r>
            <a:endParaRPr lang="it-IT" sz="2800" b="1" dirty="0">
              <a:solidFill>
                <a:schemeClr val="bg2"/>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1612965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pic>
        <p:nvPicPr>
          <p:cNvPr id="125" name="Google Shape;125;p6" descr="Immagine_Marco2"/>
          <p:cNvPicPr preferRelativeResize="0"/>
          <p:nvPr/>
        </p:nvPicPr>
        <p:blipFill rotWithShape="1">
          <a:blip r:embed="rId3">
            <a:alphaModFix/>
          </a:blip>
          <a:srcRect/>
          <a:stretch/>
        </p:blipFill>
        <p:spPr>
          <a:xfrm>
            <a:off x="1698116" y="332656"/>
            <a:ext cx="5819775" cy="5757317"/>
          </a:xfrm>
          <a:prstGeom prst="rect">
            <a:avLst/>
          </a:prstGeom>
          <a:noFill/>
          <a:ln>
            <a:noFill/>
          </a:ln>
        </p:spPr>
      </p:pic>
      <p:sp>
        <p:nvSpPr>
          <p:cNvPr id="127" name="Google Shape;127;p6"/>
          <p:cNvSpPr txBox="1"/>
          <p:nvPr/>
        </p:nvSpPr>
        <p:spPr>
          <a:xfrm>
            <a:off x="1070203" y="771420"/>
            <a:ext cx="6780178" cy="4878218"/>
          </a:xfrm>
          <a:prstGeom prst="rect">
            <a:avLst/>
          </a:prstGeom>
          <a:noFill/>
          <a:ln>
            <a:noFill/>
          </a:ln>
        </p:spPr>
        <p:txBody>
          <a:bodyPr spcFirstLastPara="1" wrap="square" lIns="91425" tIns="45700" rIns="91425" bIns="45700" anchor="t" anchorCtr="0">
            <a:spAutoFit/>
          </a:bodyPr>
          <a:lstStyle/>
          <a:p>
            <a:pPr marL="0" marR="0" lvl="0" indent="0" rtl="0">
              <a:lnSpc>
                <a:spcPct val="150000"/>
              </a:lnSpc>
              <a:spcBef>
                <a:spcPts val="0"/>
              </a:spcBef>
              <a:spcAft>
                <a:spcPts val="0"/>
              </a:spcAft>
              <a:buNone/>
            </a:pPr>
            <a:r>
              <a:rPr lang="it-IT" sz="1800" dirty="0">
                <a:solidFill>
                  <a:srgbClr val="FF0000"/>
                </a:solidFill>
                <a:latin typeface="Calibri"/>
                <a:ea typeface="Calibri"/>
                <a:cs typeface="Calibri"/>
                <a:sym typeface="Calibri"/>
              </a:rPr>
              <a:t>REQUISITI DOUBLE BACK O &lt; /</a:t>
            </a:r>
            <a:endParaRPr dirty="0"/>
          </a:p>
          <a:p>
            <a:pPr marL="342900" marR="0" lvl="0" indent="-342900" algn="l" rtl="0">
              <a:spcBef>
                <a:spcPts val="0"/>
              </a:spcBef>
              <a:spcAft>
                <a:spcPts val="0"/>
              </a:spcAft>
              <a:buFont typeface="+mj-lt"/>
              <a:buAutoNum type="arabicParenR"/>
            </a:pPr>
            <a:r>
              <a:rPr lang="it-IT" sz="1800" dirty="0">
                <a:solidFill>
                  <a:schemeClr val="dk1"/>
                </a:solidFill>
                <a:latin typeface="Calibri"/>
                <a:ea typeface="Calibri"/>
                <a:cs typeface="Calibri"/>
                <a:sym typeface="Calibri"/>
              </a:rPr>
              <a:t>¾ BACK </a:t>
            </a:r>
            <a:r>
              <a:rPr lang="it-IT" sz="1800" dirty="0" smtClean="0">
                <a:solidFill>
                  <a:schemeClr val="dk1"/>
                </a:solidFill>
                <a:latin typeface="Calibri"/>
                <a:ea typeface="Calibri"/>
                <a:cs typeface="Calibri"/>
                <a:sym typeface="Calibri"/>
              </a:rPr>
              <a:t>O, BACK O5/4 </a:t>
            </a:r>
            <a:r>
              <a:rPr lang="it-IT" sz="1800" dirty="0">
                <a:solidFill>
                  <a:schemeClr val="dk1"/>
                </a:solidFill>
                <a:latin typeface="Calibri"/>
                <a:ea typeface="Calibri"/>
                <a:cs typeface="Calibri"/>
                <a:sym typeface="Calibri"/>
              </a:rPr>
              <a:t>BACK, BACK O </a:t>
            </a:r>
            <a:r>
              <a:rPr lang="it-IT" sz="1800" dirty="0" smtClean="0">
                <a:solidFill>
                  <a:schemeClr val="dk1"/>
                </a:solidFill>
                <a:latin typeface="Calibri"/>
                <a:ea typeface="Calibri"/>
                <a:cs typeface="Calibri"/>
                <a:sym typeface="Calibri"/>
              </a:rPr>
              <a:t>- DA </a:t>
            </a:r>
            <a:r>
              <a:rPr lang="it-IT" sz="1800" dirty="0">
                <a:solidFill>
                  <a:schemeClr val="dk1"/>
                </a:solidFill>
                <a:latin typeface="Calibri"/>
                <a:ea typeface="Calibri"/>
                <a:cs typeface="Calibri"/>
                <a:sym typeface="Calibri"/>
              </a:rPr>
              <a:t>FERMO SU SUPERFICI POCO </a:t>
            </a:r>
            <a:r>
              <a:rPr lang="it-IT" sz="1800" dirty="0" smtClean="0">
                <a:solidFill>
                  <a:schemeClr val="dk1"/>
                </a:solidFill>
                <a:latin typeface="Calibri"/>
                <a:ea typeface="Calibri"/>
                <a:cs typeface="Calibri"/>
                <a:sym typeface="Calibri"/>
              </a:rPr>
              <a:t>ELASTICHE </a:t>
            </a:r>
          </a:p>
          <a:p>
            <a:pPr marL="342900" marR="0" lvl="0" indent="-342900" algn="l" rtl="0">
              <a:spcBef>
                <a:spcPts val="0"/>
              </a:spcBef>
              <a:spcAft>
                <a:spcPts val="0"/>
              </a:spcAft>
              <a:buFont typeface="+mj-lt"/>
              <a:buAutoNum type="arabicParenR"/>
            </a:pPr>
            <a:r>
              <a:rPr lang="it-IT" sz="1800" dirty="0" smtClean="0">
                <a:solidFill>
                  <a:schemeClr val="dk1"/>
                </a:solidFill>
                <a:latin typeface="Calibri"/>
                <a:ea typeface="Calibri"/>
                <a:cs typeface="Calibri"/>
                <a:sym typeface="Calibri"/>
              </a:rPr>
              <a:t>¾ </a:t>
            </a:r>
            <a:r>
              <a:rPr lang="it-IT" sz="1800" dirty="0">
                <a:solidFill>
                  <a:schemeClr val="dk1"/>
                </a:solidFill>
                <a:latin typeface="Calibri"/>
                <a:ea typeface="Calibri"/>
                <a:cs typeface="Calibri"/>
                <a:sym typeface="Calibri"/>
              </a:rPr>
              <a:t>CODY POSSIBILMENTE IN TUTTE LE POSIZIONI ANCHE </a:t>
            </a:r>
            <a:r>
              <a:rPr lang="it-IT" sz="1800" dirty="0" smtClean="0">
                <a:solidFill>
                  <a:schemeClr val="dk1"/>
                </a:solidFill>
                <a:latin typeface="Calibri"/>
                <a:ea typeface="Calibri"/>
                <a:cs typeface="Calibri"/>
                <a:sym typeface="Calibri"/>
              </a:rPr>
              <a:t>TESA</a:t>
            </a:r>
            <a:endParaRPr lang="it-IT" sz="1800" dirty="0">
              <a:solidFill>
                <a:schemeClr val="dk1"/>
              </a:solidFill>
              <a:latin typeface="Calibri"/>
              <a:ea typeface="Calibri"/>
              <a:cs typeface="Calibri"/>
              <a:sym typeface="Calibri"/>
            </a:endParaRPr>
          </a:p>
          <a:p>
            <a:pPr marL="342900" marR="0" lvl="0" indent="-342900" algn="l" rtl="0">
              <a:spcBef>
                <a:spcPts val="0"/>
              </a:spcBef>
              <a:spcAft>
                <a:spcPts val="0"/>
              </a:spcAft>
              <a:buFont typeface="+mj-lt"/>
              <a:buAutoNum type="arabicParenR"/>
            </a:pPr>
            <a:r>
              <a:rPr lang="it-IT" sz="1800" dirty="0" smtClean="0">
                <a:solidFill>
                  <a:schemeClr val="dk1"/>
                </a:solidFill>
                <a:latin typeface="Calibri"/>
                <a:ea typeface="Calibri"/>
                <a:cs typeface="Calibri"/>
                <a:sym typeface="Calibri"/>
              </a:rPr>
              <a:t>¾ </a:t>
            </a:r>
            <a:r>
              <a:rPr lang="it-IT" sz="1800" dirty="0">
                <a:solidFill>
                  <a:schemeClr val="dk1"/>
                </a:solidFill>
                <a:latin typeface="Calibri"/>
                <a:ea typeface="Calibri"/>
                <a:cs typeface="Calibri"/>
                <a:sym typeface="Calibri"/>
              </a:rPr>
              <a:t>CODY CON ARRIVO SUPINI </a:t>
            </a:r>
            <a:endParaRPr lang="it-IT" sz="1800" dirty="0">
              <a:solidFill>
                <a:schemeClr val="dk1"/>
              </a:solidFill>
              <a:latin typeface="Calibri"/>
              <a:ea typeface="Calibri"/>
              <a:cs typeface="Calibri"/>
              <a:sym typeface="Calibri"/>
            </a:endParaRPr>
          </a:p>
          <a:p>
            <a:pPr marL="342900" marR="0" lvl="0" indent="-342900" algn="l" rtl="0">
              <a:spcBef>
                <a:spcPts val="0"/>
              </a:spcBef>
              <a:spcAft>
                <a:spcPts val="0"/>
              </a:spcAft>
              <a:buFont typeface="+mj-lt"/>
              <a:buAutoNum type="arabicParenR"/>
            </a:pPr>
            <a:r>
              <a:rPr lang="it-IT" sz="1800" dirty="0" smtClean="0">
                <a:solidFill>
                  <a:schemeClr val="dk1"/>
                </a:solidFill>
                <a:latin typeface="Calibri"/>
                <a:ea typeface="Calibri"/>
                <a:cs typeface="Calibri"/>
                <a:sym typeface="Calibri"/>
              </a:rPr>
              <a:t>10 </a:t>
            </a:r>
            <a:r>
              <a:rPr lang="it-IT" sz="1800" dirty="0">
                <a:solidFill>
                  <a:schemeClr val="dk1"/>
                </a:solidFill>
                <a:latin typeface="Calibri"/>
                <a:ea typeface="Calibri"/>
                <a:cs typeface="Calibri"/>
                <a:sym typeface="Calibri"/>
              </a:rPr>
              <a:t>CHIUSURE CONSECUTIVE IN SOSPENSIONE ALLA SPALLIERA CARPIATE, MANTENERE LA SQUADRA MASSIMA IN SOSPENSIONE ALLA SPALLIERA PER ALMENO 30</a:t>
            </a:r>
            <a:r>
              <a:rPr lang="it-IT" sz="1800" dirty="0" smtClean="0">
                <a:solidFill>
                  <a:schemeClr val="dk1"/>
                </a:solidFill>
                <a:latin typeface="Calibri"/>
                <a:ea typeface="Calibri"/>
                <a:cs typeface="Calibri"/>
                <a:sym typeface="Calibri"/>
              </a:rPr>
              <a:t>’’</a:t>
            </a:r>
          </a:p>
          <a:p>
            <a:pPr marR="0" lvl="0" algn="l" rtl="0">
              <a:spcBef>
                <a:spcPts val="0"/>
              </a:spcBef>
              <a:spcAft>
                <a:spcPts val="0"/>
              </a:spcAft>
            </a:pPr>
            <a:endParaRPr dirty="0"/>
          </a:p>
          <a:p>
            <a:pPr marL="0" marR="0" lvl="0" indent="0" algn="l" rtl="0">
              <a:spcBef>
                <a:spcPts val="0"/>
              </a:spcBef>
              <a:spcAft>
                <a:spcPts val="0"/>
              </a:spcAft>
              <a:buNone/>
            </a:pPr>
            <a:r>
              <a:rPr lang="it-IT" sz="1800" dirty="0">
                <a:solidFill>
                  <a:schemeClr val="dk1"/>
                </a:solidFill>
                <a:latin typeface="Calibri"/>
                <a:ea typeface="Calibri"/>
                <a:cs typeface="Calibri"/>
                <a:sym typeface="Calibri"/>
              </a:rPr>
              <a:t>ASSISTENZA ALMENO </a:t>
            </a:r>
            <a:r>
              <a:rPr lang="it-IT" sz="1800" dirty="0" smtClean="0">
                <a:solidFill>
                  <a:schemeClr val="dk1"/>
                </a:solidFill>
                <a:latin typeface="Calibri"/>
                <a:ea typeface="Calibri"/>
                <a:cs typeface="Calibri"/>
                <a:sym typeface="Calibri"/>
              </a:rPr>
              <a:t>PER I </a:t>
            </a:r>
            <a:r>
              <a:rPr lang="it-IT" sz="1800" dirty="0">
                <a:solidFill>
                  <a:schemeClr val="dk1"/>
                </a:solidFill>
                <a:latin typeface="Calibri"/>
                <a:ea typeface="Calibri"/>
                <a:cs typeface="Calibri"/>
                <a:sym typeface="Calibri"/>
              </a:rPr>
              <a:t>PRIMI 100 SALTI, DURANTE LA ROTAZIONE </a:t>
            </a:r>
            <a:r>
              <a:rPr lang="it-IT" sz="1800" dirty="0" smtClean="0">
                <a:solidFill>
                  <a:schemeClr val="dk1"/>
                </a:solidFill>
                <a:latin typeface="Calibri"/>
                <a:ea typeface="Calibri"/>
                <a:cs typeface="Calibri"/>
                <a:sym typeface="Calibri"/>
              </a:rPr>
              <a:t>ASSICURARSI, RIMANENDO </a:t>
            </a:r>
            <a:r>
              <a:rPr lang="it-IT" sz="1800" dirty="0">
                <a:solidFill>
                  <a:schemeClr val="dk1"/>
                </a:solidFill>
                <a:latin typeface="Calibri"/>
                <a:ea typeface="Calibri"/>
                <a:cs typeface="Calibri"/>
                <a:sym typeface="Calibri"/>
              </a:rPr>
              <a:t>IN PIEDI SUI LATI DEL </a:t>
            </a:r>
            <a:r>
              <a:rPr lang="it-IT" sz="1800" dirty="0" smtClean="0">
                <a:solidFill>
                  <a:schemeClr val="dk1"/>
                </a:solidFill>
                <a:latin typeface="Calibri"/>
                <a:ea typeface="Calibri"/>
                <a:cs typeface="Calibri"/>
                <a:sym typeface="Calibri"/>
              </a:rPr>
              <a:t>TRAMPOLINO, </a:t>
            </a:r>
            <a:r>
              <a:rPr lang="it-IT" sz="1800" dirty="0">
                <a:solidFill>
                  <a:schemeClr val="dk1"/>
                </a:solidFill>
                <a:latin typeface="Calibri"/>
                <a:ea typeface="Calibri"/>
                <a:cs typeface="Calibri"/>
                <a:sym typeface="Calibri"/>
              </a:rPr>
              <a:t>DI INSERIRE LA </a:t>
            </a:r>
            <a:r>
              <a:rPr lang="it-IT" sz="1800" dirty="0" smtClean="0">
                <a:solidFill>
                  <a:schemeClr val="dk1"/>
                </a:solidFill>
                <a:latin typeface="Calibri"/>
                <a:ea typeface="Calibri"/>
                <a:cs typeface="Calibri"/>
                <a:sym typeface="Calibri"/>
              </a:rPr>
              <a:t>POPRIA </a:t>
            </a:r>
            <a:r>
              <a:rPr lang="it-IT" sz="1800" dirty="0">
                <a:solidFill>
                  <a:schemeClr val="dk1"/>
                </a:solidFill>
                <a:latin typeface="Calibri"/>
                <a:ea typeface="Calibri"/>
                <a:cs typeface="Calibri"/>
                <a:sym typeface="Calibri"/>
              </a:rPr>
              <a:t>MANO DOMINANTE IN APPOGGIO PALMARE SUL TRATTO LOMBARE A CIRCA 450</a:t>
            </a:r>
            <a:r>
              <a:rPr lang="it-IT" sz="1800" dirty="0" smtClean="0">
                <a:solidFill>
                  <a:schemeClr val="dk1"/>
                </a:solidFill>
                <a:latin typeface="Calibri"/>
                <a:ea typeface="Calibri"/>
                <a:cs typeface="Calibri"/>
                <a:sym typeface="Calibri"/>
              </a:rPr>
              <a:t>°, AL FINE DI </a:t>
            </a:r>
            <a:r>
              <a:rPr lang="it-IT" sz="1800" dirty="0">
                <a:solidFill>
                  <a:schemeClr val="dk1"/>
                </a:solidFill>
                <a:latin typeface="Calibri"/>
                <a:ea typeface="Calibri"/>
                <a:cs typeface="Calibri"/>
                <a:sym typeface="Calibri"/>
              </a:rPr>
              <a:t>ASSICURARSI LA CONTINUITA’ DELLA </a:t>
            </a:r>
            <a:r>
              <a:rPr lang="it-IT" sz="1800" dirty="0" smtClean="0">
                <a:solidFill>
                  <a:schemeClr val="dk1"/>
                </a:solidFill>
                <a:latin typeface="Calibri"/>
                <a:ea typeface="Calibri"/>
                <a:cs typeface="Calibri"/>
                <a:sym typeface="Calibri"/>
              </a:rPr>
              <a:t>ROTAZIONE E EVITARE </a:t>
            </a:r>
            <a:r>
              <a:rPr lang="it-IT" sz="1800" dirty="0">
                <a:solidFill>
                  <a:schemeClr val="dk1"/>
                </a:solidFill>
                <a:latin typeface="Calibri"/>
                <a:ea typeface="Calibri"/>
                <a:cs typeface="Calibri"/>
                <a:sym typeface="Calibri"/>
              </a:rPr>
              <a:t>CADUTE SUL TRATTO </a:t>
            </a:r>
            <a:r>
              <a:rPr lang="it-IT" sz="1800" dirty="0" smtClean="0">
                <a:solidFill>
                  <a:schemeClr val="dk1"/>
                </a:solidFill>
                <a:latin typeface="Calibri"/>
                <a:ea typeface="Calibri"/>
                <a:cs typeface="Calibri"/>
                <a:sym typeface="Calibri"/>
              </a:rPr>
              <a:t>CERVICALE QUINDI </a:t>
            </a:r>
            <a:r>
              <a:rPr lang="it-IT" sz="1800" dirty="0">
                <a:solidFill>
                  <a:schemeClr val="dk1"/>
                </a:solidFill>
                <a:latin typeface="Calibri"/>
                <a:ea typeface="Calibri"/>
                <a:cs typeface="Calibri"/>
                <a:sym typeface="Calibri"/>
              </a:rPr>
              <a:t>CONCLUDERE L’ASSISTENZA REGGENDO L’ADDOME CON IL PALMO DELLA MANO NON DOMINANTE PER ACCOMPAGNARE L’ATLETA IN STAZIONE </a:t>
            </a:r>
            <a:r>
              <a:rPr lang="it-IT" sz="1800" dirty="0" smtClean="0">
                <a:solidFill>
                  <a:schemeClr val="dk1"/>
                </a:solidFill>
                <a:latin typeface="Calibri"/>
                <a:ea typeface="Calibri"/>
                <a:cs typeface="Calibri"/>
                <a:sym typeface="Calibri"/>
              </a:rPr>
              <a:t>ERETTA.</a:t>
            </a:r>
            <a:endParaRPr sz="1800" dirty="0">
              <a:solidFill>
                <a:schemeClr val="dk1"/>
              </a:solidFill>
              <a:latin typeface="Calibri"/>
              <a:ea typeface="Calibri"/>
              <a:cs typeface="Calibri"/>
              <a:sym typeface="Calibri"/>
            </a:endParaRPr>
          </a:p>
        </p:txBody>
      </p:sp>
      <p:sp>
        <p:nvSpPr>
          <p:cNvPr id="2" name="Segnaposto piè di pagina 1"/>
          <p:cNvSpPr>
            <a:spLocks noGrp="1"/>
          </p:cNvSpPr>
          <p:nvPr>
            <p:ph type="ftr" idx="11"/>
          </p:nvPr>
        </p:nvSpPr>
        <p:spPr>
          <a:xfrm>
            <a:off x="0" y="6498128"/>
            <a:ext cx="5541818" cy="365125"/>
          </a:xfrm>
        </p:spPr>
        <p:txBody>
          <a:bodyPr/>
          <a:lstStyle/>
          <a:p>
            <a:r>
              <a:rPr lang="it-IT" dirty="0" smtClean="0"/>
              <a:t>FEDERAZIONE GINNASTICA D'ITALIA - Direzione Tecnica Nazionale Trampolino Elastico</a:t>
            </a:r>
            <a:endParaRPr lang="it-IT" dirty="0"/>
          </a:p>
        </p:txBody>
      </p:sp>
      <p:pic>
        <p:nvPicPr>
          <p:cNvPr id="7" name="Immagin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499" y="13170"/>
            <a:ext cx="1060704" cy="1060704"/>
          </a:xfrm>
          <a:prstGeom prst="rect">
            <a:avLst/>
          </a:prstGeom>
        </p:spPr>
      </p:pic>
      <p:sp>
        <p:nvSpPr>
          <p:cNvPr id="4" name="Segnaposto numero diapositiva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it-IT" smtClean="0"/>
              <a:t>10</a:t>
            </a:fld>
            <a:endParaRPr lang="it-IT"/>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pic>
        <p:nvPicPr>
          <p:cNvPr id="132" name="Google Shape;132;p7" descr="Immagine_Marco2"/>
          <p:cNvPicPr preferRelativeResize="0"/>
          <p:nvPr/>
        </p:nvPicPr>
        <p:blipFill rotWithShape="1">
          <a:blip r:embed="rId3">
            <a:alphaModFix/>
          </a:blip>
          <a:srcRect/>
          <a:stretch/>
        </p:blipFill>
        <p:spPr>
          <a:xfrm>
            <a:off x="1698116" y="332656"/>
            <a:ext cx="5819775" cy="5757317"/>
          </a:xfrm>
          <a:prstGeom prst="rect">
            <a:avLst/>
          </a:prstGeom>
          <a:noFill/>
          <a:ln>
            <a:noFill/>
          </a:ln>
        </p:spPr>
      </p:pic>
      <p:sp>
        <p:nvSpPr>
          <p:cNvPr id="133" name="Google Shape;133;p7"/>
          <p:cNvSpPr txBox="1"/>
          <p:nvPr/>
        </p:nvSpPr>
        <p:spPr>
          <a:xfrm>
            <a:off x="640235" y="1073874"/>
            <a:ext cx="8301354" cy="5078273"/>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None/>
            </a:pPr>
            <a:r>
              <a:rPr lang="it-IT" sz="1800" dirty="0">
                <a:solidFill>
                  <a:srgbClr val="FF0000"/>
                </a:solidFill>
                <a:latin typeface="Calibri"/>
                <a:ea typeface="Calibri"/>
                <a:cs typeface="Calibri"/>
                <a:sym typeface="Calibri"/>
              </a:rPr>
              <a:t>REQUISITI BARANI OUT FLIFFIS O &lt;</a:t>
            </a:r>
            <a:endParaRPr dirty="0"/>
          </a:p>
          <a:p>
            <a:pPr marL="342900" lvl="0" indent="-342900">
              <a:buFont typeface="+mj-lt"/>
              <a:buAutoNum type="arabicParenR"/>
            </a:pPr>
            <a:r>
              <a:rPr lang="it-IT" sz="1800" dirty="0">
                <a:solidFill>
                  <a:schemeClr val="dk1"/>
                </a:solidFill>
                <a:latin typeface="Calibri"/>
                <a:ea typeface="Calibri"/>
                <a:cs typeface="Calibri"/>
                <a:sym typeface="Calibri"/>
              </a:rPr>
              <a:t>¾ FRONT IN TUTTE LE </a:t>
            </a:r>
            <a:r>
              <a:rPr lang="it-IT" sz="1800" dirty="0" smtClean="0">
                <a:solidFill>
                  <a:schemeClr val="dk1"/>
                </a:solidFill>
                <a:latin typeface="Calibri"/>
                <a:ea typeface="Calibri"/>
                <a:cs typeface="Calibri"/>
                <a:sym typeface="Calibri"/>
              </a:rPr>
              <a:t>POSIZIONI, FRONT </a:t>
            </a:r>
            <a:r>
              <a:rPr lang="it-IT" sz="1800" dirty="0">
                <a:solidFill>
                  <a:schemeClr val="dk1"/>
                </a:solidFill>
                <a:latin typeface="Calibri"/>
                <a:ea typeface="Calibri"/>
                <a:cs typeface="Calibri"/>
                <a:sym typeface="Calibri"/>
              </a:rPr>
              <a:t>O &lt; </a:t>
            </a:r>
            <a:r>
              <a:rPr lang="it-IT" sz="1800" dirty="0" smtClean="0">
                <a:solidFill>
                  <a:schemeClr val="dk1"/>
                </a:solidFill>
                <a:latin typeface="Calibri"/>
                <a:ea typeface="Calibri"/>
                <a:cs typeface="Calibri"/>
                <a:sym typeface="Calibri"/>
              </a:rPr>
              <a:t>/, BARANI </a:t>
            </a:r>
            <a:r>
              <a:rPr lang="it-IT" sz="1800" dirty="0">
                <a:solidFill>
                  <a:schemeClr val="dk1"/>
                </a:solidFill>
                <a:latin typeface="Calibri"/>
                <a:ea typeface="Calibri"/>
                <a:cs typeface="Calibri"/>
                <a:sym typeface="Calibri"/>
              </a:rPr>
              <a:t>O &lt; /, 4/4 BALL OUT, FRONT BALL OUT O &lt; /, BARANI BALL OUT O &lt; /, BARANI DA FERMO SU SUPERFICI POCO ELASTICHE, 1 E ¾ O &lt; </a:t>
            </a:r>
            <a:r>
              <a:rPr lang="it-IT" sz="1800" dirty="0" smtClean="0">
                <a:solidFill>
                  <a:schemeClr val="dk1"/>
                </a:solidFill>
                <a:latin typeface="Calibri"/>
                <a:ea typeface="Calibri"/>
                <a:cs typeface="Calibri"/>
                <a:sym typeface="Calibri"/>
              </a:rPr>
              <a:t>- CON </a:t>
            </a:r>
            <a:r>
              <a:rPr lang="it-IT" sz="1800" dirty="0">
                <a:solidFill>
                  <a:schemeClr val="dk1"/>
                </a:solidFill>
                <a:latin typeface="Calibri"/>
                <a:ea typeface="Calibri"/>
                <a:cs typeface="Calibri"/>
                <a:sym typeface="Calibri"/>
              </a:rPr>
              <a:t>ASSISTENZA SEMPRE ALMENO I PRIMI 100 SALTI, NELL’UNO E </a:t>
            </a:r>
            <a:r>
              <a:rPr lang="it-IT" sz="1800" dirty="0">
                <a:solidFill>
                  <a:schemeClr val="dk1"/>
                </a:solidFill>
                <a:latin typeface="Calibri"/>
                <a:ea typeface="Calibri"/>
                <a:cs typeface="Calibri"/>
                <a:sym typeface="Calibri"/>
              </a:rPr>
              <a:t>¾ DI  </a:t>
            </a:r>
            <a:r>
              <a:rPr lang="it-IT" sz="1800" dirty="0">
                <a:solidFill>
                  <a:schemeClr val="dk1"/>
                </a:solidFill>
                <a:latin typeface="Calibri"/>
                <a:ea typeface="Calibri"/>
                <a:cs typeface="Calibri"/>
                <a:sym typeface="Calibri"/>
              </a:rPr>
              <a:t>ROTAZIONE </a:t>
            </a:r>
            <a:endParaRPr lang="it-IT" sz="1800" dirty="0" smtClean="0">
              <a:solidFill>
                <a:schemeClr val="dk1"/>
              </a:solidFill>
              <a:latin typeface="Calibri"/>
              <a:ea typeface="Calibri"/>
              <a:cs typeface="Calibri"/>
              <a:sym typeface="Calibri"/>
            </a:endParaRPr>
          </a:p>
          <a:p>
            <a:pPr marL="342900" lvl="0" indent="-342900">
              <a:buFont typeface="+mj-lt"/>
              <a:buAutoNum type="arabicParenR"/>
            </a:pPr>
            <a:r>
              <a:rPr lang="it-IT" sz="1800" dirty="0" smtClean="0">
                <a:solidFill>
                  <a:schemeClr val="dk1"/>
                </a:solidFill>
                <a:latin typeface="Calibri"/>
                <a:ea typeface="Calibri"/>
                <a:cs typeface="Calibri"/>
                <a:sym typeface="Calibri"/>
              </a:rPr>
              <a:t>ASSISTERE RIMANENDO </a:t>
            </a:r>
            <a:r>
              <a:rPr lang="it-IT" sz="1800" dirty="0">
                <a:solidFill>
                  <a:schemeClr val="dk1"/>
                </a:solidFill>
                <a:latin typeface="Calibri"/>
                <a:ea typeface="Calibri"/>
                <a:cs typeface="Calibri"/>
                <a:sym typeface="Calibri"/>
              </a:rPr>
              <a:t>SUI LATI DEL TRAMPOLINO, E INSERENDO LA MANO DOMINANTE A CIRA 450°, ANCHE PRIMA NELLA ZONA </a:t>
            </a:r>
            <a:r>
              <a:rPr lang="it-IT" sz="1800" dirty="0" smtClean="0">
                <a:solidFill>
                  <a:schemeClr val="dk1"/>
                </a:solidFill>
                <a:latin typeface="Calibri"/>
                <a:ea typeface="Calibri"/>
                <a:cs typeface="Calibri"/>
                <a:sym typeface="Calibri"/>
              </a:rPr>
              <a:t>CERVICALE - DORSALE </a:t>
            </a:r>
            <a:r>
              <a:rPr lang="it-IT" sz="1800" dirty="0">
                <a:solidFill>
                  <a:schemeClr val="dk1"/>
                </a:solidFill>
                <a:latin typeface="Calibri"/>
                <a:ea typeface="Calibri"/>
                <a:cs typeface="Calibri"/>
                <a:sym typeface="Calibri"/>
              </a:rPr>
              <a:t>PER ASSICURASI CHE L’ATLETA GIRI TUTTA LA PREPARAZIONE E NON </a:t>
            </a:r>
            <a:r>
              <a:rPr lang="it-IT" sz="1800" dirty="0" smtClean="0">
                <a:solidFill>
                  <a:schemeClr val="dk1"/>
                </a:solidFill>
                <a:latin typeface="Calibri"/>
                <a:ea typeface="Calibri"/>
                <a:cs typeface="Calibri"/>
                <a:sym typeface="Calibri"/>
              </a:rPr>
              <a:t>ATTERRI </a:t>
            </a:r>
            <a:r>
              <a:rPr lang="it-IT" sz="1800" dirty="0">
                <a:solidFill>
                  <a:schemeClr val="dk1"/>
                </a:solidFill>
                <a:latin typeface="Calibri"/>
                <a:ea typeface="Calibri"/>
                <a:cs typeface="Calibri"/>
                <a:sym typeface="Calibri"/>
              </a:rPr>
              <a:t>SUL TRATTO CERVICALE O SUL </a:t>
            </a:r>
            <a:r>
              <a:rPr lang="it-IT" sz="1800" dirty="0" smtClean="0">
                <a:solidFill>
                  <a:schemeClr val="dk1"/>
                </a:solidFill>
                <a:latin typeface="Calibri"/>
                <a:ea typeface="Calibri"/>
                <a:cs typeface="Calibri"/>
                <a:sym typeface="Calibri"/>
              </a:rPr>
              <a:t>CAPO</a:t>
            </a:r>
          </a:p>
          <a:p>
            <a:pPr marL="342900" lvl="0" indent="-342900">
              <a:buFont typeface="+mj-lt"/>
              <a:buAutoNum type="arabicParenR"/>
            </a:pPr>
            <a:r>
              <a:rPr lang="it-IT" sz="1800" dirty="0" smtClean="0">
                <a:solidFill>
                  <a:schemeClr val="dk1"/>
                </a:solidFill>
                <a:latin typeface="Calibri"/>
                <a:ea typeface="Calibri"/>
                <a:cs typeface="Calibri"/>
                <a:sym typeface="Calibri"/>
              </a:rPr>
              <a:t>LA </a:t>
            </a:r>
            <a:r>
              <a:rPr lang="it-IT" sz="1800" dirty="0">
                <a:solidFill>
                  <a:schemeClr val="dk1"/>
                </a:solidFill>
                <a:latin typeface="Calibri"/>
                <a:ea typeface="Calibri"/>
                <a:cs typeface="Calibri"/>
                <a:sym typeface="Calibri"/>
              </a:rPr>
              <a:t>STESSA ASSISTENZA DEVE ESSERE FATTA ANCHE SUL BARANI OUT FLIFFIS COMPLETO, E TERMINATI CIRCA I 600</a:t>
            </a:r>
            <a:r>
              <a:rPr lang="it-IT" sz="1800" dirty="0" smtClean="0">
                <a:solidFill>
                  <a:schemeClr val="dk1"/>
                </a:solidFill>
                <a:latin typeface="Calibri"/>
                <a:ea typeface="Calibri"/>
                <a:cs typeface="Calibri"/>
                <a:sym typeface="Calibri"/>
              </a:rPr>
              <a:t>°- 630</a:t>
            </a:r>
            <a:r>
              <a:rPr lang="it-IT" sz="1800" dirty="0">
                <a:solidFill>
                  <a:schemeClr val="dk1"/>
                </a:solidFill>
                <a:latin typeface="Calibri"/>
                <a:ea typeface="Calibri"/>
                <a:cs typeface="Calibri"/>
                <a:sym typeface="Calibri"/>
              </a:rPr>
              <a:t>° LA MANO DESTRA ANDRA’ SULLA SPALLA </a:t>
            </a:r>
            <a:r>
              <a:rPr lang="it-IT" sz="1800" dirty="0" smtClean="0">
                <a:solidFill>
                  <a:schemeClr val="dk1"/>
                </a:solidFill>
                <a:latin typeface="Calibri"/>
                <a:ea typeface="Calibri"/>
                <a:cs typeface="Calibri"/>
                <a:sym typeface="Calibri"/>
              </a:rPr>
              <a:t>DESTRA, </a:t>
            </a:r>
            <a:r>
              <a:rPr lang="it-IT" sz="1800" dirty="0">
                <a:solidFill>
                  <a:schemeClr val="dk1"/>
                </a:solidFill>
                <a:latin typeface="Calibri"/>
                <a:ea typeface="Calibri"/>
                <a:cs typeface="Calibri"/>
                <a:sym typeface="Calibri"/>
              </a:rPr>
              <a:t>LA SINSISTRA SULLA SPALLA </a:t>
            </a:r>
            <a:r>
              <a:rPr lang="it-IT" sz="1800" dirty="0" smtClean="0">
                <a:solidFill>
                  <a:schemeClr val="dk1"/>
                </a:solidFill>
                <a:latin typeface="Calibri"/>
                <a:ea typeface="Calibri"/>
                <a:cs typeface="Calibri"/>
                <a:sym typeface="Calibri"/>
              </a:rPr>
              <a:t>SINISTRA, </a:t>
            </a:r>
            <a:r>
              <a:rPr lang="it-IT" sz="1800" dirty="0">
                <a:solidFill>
                  <a:schemeClr val="dk1"/>
                </a:solidFill>
                <a:latin typeface="Calibri"/>
                <a:ea typeface="Calibri"/>
                <a:cs typeface="Calibri"/>
                <a:sym typeface="Calibri"/>
              </a:rPr>
              <a:t>PER ASSECONDARE I 180° DI ROTAZIONE SULL’ASSE </a:t>
            </a:r>
            <a:r>
              <a:rPr lang="it-IT" sz="1800" dirty="0" smtClean="0">
                <a:solidFill>
                  <a:schemeClr val="dk1"/>
                </a:solidFill>
                <a:latin typeface="Calibri"/>
                <a:ea typeface="Calibri"/>
                <a:cs typeface="Calibri"/>
                <a:sym typeface="Calibri"/>
              </a:rPr>
              <a:t>LONGITUDINALE</a:t>
            </a:r>
          </a:p>
          <a:p>
            <a:pPr marL="342900" lvl="0" indent="-342900">
              <a:buFont typeface="+mj-lt"/>
              <a:buAutoNum type="arabicParenR"/>
            </a:pPr>
            <a:r>
              <a:rPr lang="it-IT" sz="1800" dirty="0" smtClean="0">
                <a:solidFill>
                  <a:schemeClr val="dk1"/>
                </a:solidFill>
                <a:latin typeface="Calibri"/>
                <a:ea typeface="Calibri"/>
                <a:cs typeface="Calibri"/>
                <a:sym typeface="Calibri"/>
              </a:rPr>
              <a:t>PER </a:t>
            </a:r>
            <a:r>
              <a:rPr lang="it-IT" sz="1800" dirty="0">
                <a:solidFill>
                  <a:schemeClr val="dk1"/>
                </a:solidFill>
                <a:latin typeface="Calibri"/>
                <a:ea typeface="Calibri"/>
                <a:cs typeface="Calibri"/>
                <a:sym typeface="Calibri"/>
              </a:rPr>
              <a:t>I DOPPI MEZZI A SINISTRA MEGLIO STARE A DESTRA DELL’ATLETA E VICEVERSA PER CHI GIRA A </a:t>
            </a:r>
            <a:r>
              <a:rPr lang="it-IT" sz="1800" dirty="0" smtClean="0">
                <a:solidFill>
                  <a:schemeClr val="dk1"/>
                </a:solidFill>
                <a:latin typeface="Calibri"/>
                <a:ea typeface="Calibri"/>
                <a:cs typeface="Calibri"/>
                <a:sym typeface="Calibri"/>
              </a:rPr>
              <a:t>DESTRA (ATTENZIONE </a:t>
            </a:r>
            <a:r>
              <a:rPr lang="it-IT" sz="1800" dirty="0">
                <a:solidFill>
                  <a:schemeClr val="dk1"/>
                </a:solidFill>
                <a:latin typeface="Calibri"/>
                <a:ea typeface="Calibri"/>
                <a:cs typeface="Calibri"/>
                <a:sym typeface="Calibri"/>
              </a:rPr>
              <a:t>SE IL CAPO DURANTE LA ROTAZIONE SI FLETTE E NON MANTIENE L’ALLINEAMENTO RACHIDEO, L’ATLETA NON VEDE IL TELO E QUINDI RISCHIA L’ARRIVO SEMPRE INCERTO E SI PRECLUDE LA STRADA AI SALTI PIU’ COMPLESSI</a:t>
            </a:r>
            <a:r>
              <a:rPr lang="it-IT" sz="1800" dirty="0" smtClean="0">
                <a:solidFill>
                  <a:schemeClr val="dk1"/>
                </a:solidFill>
                <a:latin typeface="Calibri"/>
                <a:ea typeface="Calibri"/>
                <a:cs typeface="Calibri"/>
                <a:sym typeface="Calibri"/>
              </a:rPr>
              <a:t>).</a:t>
            </a:r>
            <a:endParaRPr sz="1800" dirty="0">
              <a:solidFill>
                <a:schemeClr val="dk1"/>
              </a:solidFill>
              <a:latin typeface="Calibri"/>
              <a:ea typeface="Calibri"/>
              <a:cs typeface="Calibri"/>
              <a:sym typeface="Calibri"/>
            </a:endParaRPr>
          </a:p>
        </p:txBody>
      </p:sp>
      <p:sp>
        <p:nvSpPr>
          <p:cNvPr id="2" name="Segnaposto piè di pagina 1"/>
          <p:cNvSpPr>
            <a:spLocks noGrp="1"/>
          </p:cNvSpPr>
          <p:nvPr>
            <p:ph type="ftr" idx="11"/>
          </p:nvPr>
        </p:nvSpPr>
        <p:spPr>
          <a:xfrm>
            <a:off x="0" y="6492875"/>
            <a:ext cx="5560291" cy="365125"/>
          </a:xfrm>
        </p:spPr>
        <p:txBody>
          <a:bodyPr/>
          <a:lstStyle/>
          <a:p>
            <a:r>
              <a:rPr lang="it-IT" dirty="0" smtClean="0"/>
              <a:t>FEDERAZIONE GINNASTICA D'ITALIA - Direzione Tecnica Nazionale Trampolino Elastico</a:t>
            </a:r>
            <a:endParaRPr lang="it-IT" dirty="0"/>
          </a:p>
        </p:txBody>
      </p:sp>
      <p:pic>
        <p:nvPicPr>
          <p:cNvPr id="6" name="Immagin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499" y="13170"/>
            <a:ext cx="1060704" cy="1060704"/>
          </a:xfrm>
          <a:prstGeom prst="rect">
            <a:avLst/>
          </a:prstGeom>
        </p:spPr>
      </p:pic>
      <p:sp>
        <p:nvSpPr>
          <p:cNvPr id="4" name="Segnaposto numero diapositiva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it-IT" smtClean="0"/>
              <a:t>11</a:t>
            </a:fld>
            <a:endParaRPr lang="it-IT"/>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piè di pagina 3"/>
          <p:cNvSpPr>
            <a:spLocks noGrp="1"/>
          </p:cNvSpPr>
          <p:nvPr>
            <p:ph type="ftr" idx="11"/>
          </p:nvPr>
        </p:nvSpPr>
        <p:spPr>
          <a:xfrm>
            <a:off x="0" y="6492875"/>
            <a:ext cx="5551055" cy="365125"/>
          </a:xfrm>
        </p:spPr>
        <p:txBody>
          <a:bodyPr/>
          <a:lstStyle/>
          <a:p>
            <a:r>
              <a:rPr lang="it-IT" dirty="0" smtClean="0"/>
              <a:t>FEDERAZIONE GINNASTICA D'ITALIA - Direzione Tecnica Nazionale Trampolino Elastico</a:t>
            </a:r>
            <a:endParaRPr lang="it-IT" dirty="0"/>
          </a:p>
        </p:txBody>
      </p:sp>
      <p:sp>
        <p:nvSpPr>
          <p:cNvPr id="5" name="Segnaposto numero diapositiva 4"/>
          <p:cNvSpPr>
            <a:spLocks noGrp="1"/>
          </p:cNvSpPr>
          <p:nvPr>
            <p:ph type="sldNum" idx="12"/>
          </p:nvPr>
        </p:nvSpPr>
        <p:spPr/>
        <p:txBody>
          <a:bodyPr/>
          <a:lstStyle/>
          <a:p>
            <a:pPr marL="0" lvl="0" indent="0" algn="r" rtl="0">
              <a:spcBef>
                <a:spcPts val="0"/>
              </a:spcBef>
              <a:spcAft>
                <a:spcPts val="0"/>
              </a:spcAft>
              <a:buNone/>
            </a:pPr>
            <a:fld id="{00000000-1234-1234-1234-123412341234}" type="slidenum">
              <a:rPr lang="it-IT" smtClean="0"/>
              <a:t>12</a:t>
            </a:fld>
            <a:endParaRPr lang="it-IT"/>
          </a:p>
        </p:txBody>
      </p:sp>
      <p:pic>
        <p:nvPicPr>
          <p:cNvPr id="6" name="Immagin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499" y="13170"/>
            <a:ext cx="1060704" cy="1060704"/>
          </a:xfrm>
          <a:prstGeom prst="rect">
            <a:avLst/>
          </a:prstGeom>
        </p:spPr>
      </p:pic>
      <p:pic>
        <p:nvPicPr>
          <p:cNvPr id="9" name="Google Shape;132;p7" descr="Immagine_Marco2"/>
          <p:cNvPicPr preferRelativeResize="0"/>
          <p:nvPr/>
        </p:nvPicPr>
        <p:blipFill rotWithShape="1">
          <a:blip r:embed="rId3">
            <a:alphaModFix/>
          </a:blip>
          <a:srcRect/>
          <a:stretch/>
        </p:blipFill>
        <p:spPr>
          <a:xfrm>
            <a:off x="1698116" y="332656"/>
            <a:ext cx="5819775" cy="5757317"/>
          </a:xfrm>
          <a:prstGeom prst="rect">
            <a:avLst/>
          </a:prstGeom>
          <a:noFill/>
          <a:ln>
            <a:noFill/>
          </a:ln>
        </p:spPr>
      </p:pic>
      <p:sp>
        <p:nvSpPr>
          <p:cNvPr id="7" name="Google Shape;133;p7"/>
          <p:cNvSpPr txBox="1"/>
          <p:nvPr/>
        </p:nvSpPr>
        <p:spPr>
          <a:xfrm>
            <a:off x="714125" y="1073874"/>
            <a:ext cx="7972675" cy="4154943"/>
          </a:xfrm>
          <a:prstGeom prst="rect">
            <a:avLst/>
          </a:prstGeom>
          <a:noFill/>
          <a:ln>
            <a:noFill/>
          </a:ln>
        </p:spPr>
        <p:txBody>
          <a:bodyPr spcFirstLastPara="1" wrap="square" lIns="91425" tIns="45700" rIns="91425" bIns="45700" anchor="t" anchorCtr="0">
            <a:spAutoFit/>
          </a:bodyPr>
          <a:lstStyle/>
          <a:p>
            <a:pPr marL="0" marR="0" lvl="0" indent="0" rtl="0">
              <a:lnSpc>
                <a:spcPct val="150000"/>
              </a:lnSpc>
              <a:spcBef>
                <a:spcPts val="0"/>
              </a:spcBef>
              <a:spcAft>
                <a:spcPts val="0"/>
              </a:spcAft>
              <a:buNone/>
            </a:pPr>
            <a:r>
              <a:rPr lang="it-IT" sz="1600" dirty="0" smtClean="0">
                <a:solidFill>
                  <a:srgbClr val="FF0000"/>
                </a:solidFill>
                <a:latin typeface="Calibri"/>
                <a:ea typeface="Calibri"/>
                <a:cs typeface="Calibri"/>
                <a:sym typeface="Calibri"/>
              </a:rPr>
              <a:t>CONCLUSIONI</a:t>
            </a:r>
          </a:p>
          <a:p>
            <a:pPr marL="0" marR="0" lvl="0" indent="0" rtl="0">
              <a:lnSpc>
                <a:spcPct val="150000"/>
              </a:lnSpc>
              <a:spcBef>
                <a:spcPts val="0"/>
              </a:spcBef>
              <a:spcAft>
                <a:spcPts val="0"/>
              </a:spcAft>
              <a:buNone/>
            </a:pPr>
            <a:r>
              <a:rPr lang="it-IT" sz="1600" dirty="0" smtClean="0">
                <a:latin typeface="Calibri" panose="020F0502020204030204" pitchFamily="34" charset="0"/>
              </a:rPr>
              <a:t>E’ importante sottolineare che, solo grazie a una prolungata esperienza in tutti i salti elencati possiamo costruire i salti multipli più complessi; </a:t>
            </a:r>
          </a:p>
          <a:p>
            <a:pPr marL="0" marR="0" lvl="0" indent="0" rtl="0">
              <a:lnSpc>
                <a:spcPct val="150000"/>
              </a:lnSpc>
              <a:spcBef>
                <a:spcPts val="0"/>
              </a:spcBef>
              <a:spcAft>
                <a:spcPts val="0"/>
              </a:spcAft>
              <a:buNone/>
            </a:pPr>
            <a:r>
              <a:rPr lang="it-IT" sz="1600" dirty="0">
                <a:latin typeface="Calibri" panose="020F0502020204030204" pitchFamily="34" charset="0"/>
              </a:rPr>
              <a:t>S</a:t>
            </a:r>
            <a:r>
              <a:rPr lang="it-IT" sz="1600" dirty="0" smtClean="0">
                <a:latin typeface="Calibri" panose="020F0502020204030204" pitchFamily="34" charset="0"/>
              </a:rPr>
              <a:t>altando, nelle fasi di apprendimento, gli </a:t>
            </a:r>
            <a:r>
              <a:rPr lang="it-IT" sz="1600" dirty="0" err="1" smtClean="0">
                <a:latin typeface="Calibri" panose="020F0502020204030204" pitchFamily="34" charset="0"/>
              </a:rPr>
              <a:t>step</a:t>
            </a:r>
            <a:r>
              <a:rPr lang="it-IT" sz="1600" dirty="0" smtClean="0">
                <a:latin typeface="Calibri" panose="020F0502020204030204" pitchFamily="34" charset="0"/>
              </a:rPr>
              <a:t> di sicurezza si rischia solo di aumentare la percentuale degli incidenti;  </a:t>
            </a:r>
          </a:p>
          <a:p>
            <a:pPr marL="0" marR="0" lvl="0" indent="0" rtl="0">
              <a:lnSpc>
                <a:spcPct val="150000"/>
              </a:lnSpc>
              <a:spcBef>
                <a:spcPts val="0"/>
              </a:spcBef>
              <a:spcAft>
                <a:spcPts val="0"/>
              </a:spcAft>
              <a:buNone/>
            </a:pPr>
            <a:r>
              <a:rPr lang="it-IT" sz="1600" dirty="0">
                <a:latin typeface="Calibri" panose="020F0502020204030204" pitchFamily="34" charset="0"/>
              </a:rPr>
              <a:t>I</a:t>
            </a:r>
            <a:r>
              <a:rPr lang="it-IT" sz="1600" dirty="0" smtClean="0">
                <a:latin typeface="Calibri" panose="020F0502020204030204" pitchFamily="34" charset="0"/>
              </a:rPr>
              <a:t>n caso di perdita di orientamento e di capacità spazio temporale, in un qualsiasi salto, l’atleta rischia di non riuscire a  ricostruirlo anche attraverso un graduale avvicinamento al salto completo. </a:t>
            </a:r>
          </a:p>
          <a:p>
            <a:pPr marL="0" marR="0" lvl="0" indent="0" rtl="0">
              <a:lnSpc>
                <a:spcPct val="150000"/>
              </a:lnSpc>
              <a:spcBef>
                <a:spcPts val="0"/>
              </a:spcBef>
              <a:spcAft>
                <a:spcPts val="0"/>
              </a:spcAft>
              <a:buNone/>
            </a:pPr>
            <a:r>
              <a:rPr lang="it-IT" sz="1600" dirty="0" smtClean="0">
                <a:latin typeface="Calibri" panose="020F0502020204030204" pitchFamily="34" charset="0"/>
              </a:rPr>
              <a:t>Di conseguenza anche un’atleta adulto che perde la capacità di eseguire un salto, se non ha seguito gli </a:t>
            </a:r>
            <a:r>
              <a:rPr lang="it-IT" sz="1600" dirty="0" err="1" smtClean="0">
                <a:latin typeface="Calibri" panose="020F0502020204030204" pitchFamily="34" charset="0"/>
              </a:rPr>
              <a:t>step</a:t>
            </a:r>
            <a:r>
              <a:rPr lang="it-IT" sz="1600" dirty="0" smtClean="0">
                <a:latin typeface="Calibri" panose="020F0502020204030204" pitchFamily="34" charset="0"/>
              </a:rPr>
              <a:t> didattici di sicurezza, rischia di perdere il movimento per sempre con gravi conseguenze sul programma tecnico.</a:t>
            </a:r>
            <a:endParaRPr sz="1600" dirty="0">
              <a:latin typeface="Calibri" panose="020F0502020204030204" pitchFamily="34" charset="0"/>
            </a:endParaRPr>
          </a:p>
        </p:txBody>
      </p:sp>
      <p:sp>
        <p:nvSpPr>
          <p:cNvPr id="8" name="CasellaDiTesto 7"/>
          <p:cNvSpPr txBox="1"/>
          <p:nvPr/>
        </p:nvSpPr>
        <p:spPr>
          <a:xfrm>
            <a:off x="6719454" y="5484806"/>
            <a:ext cx="1801091" cy="307777"/>
          </a:xfrm>
          <a:prstGeom prst="rect">
            <a:avLst/>
          </a:prstGeom>
          <a:noFill/>
        </p:spPr>
        <p:txBody>
          <a:bodyPr wrap="square" rtlCol="0">
            <a:spAutoFit/>
          </a:bodyPr>
          <a:lstStyle/>
          <a:p>
            <a:r>
              <a:rPr lang="it-IT" dirty="0" smtClean="0"/>
              <a:t>A cura di Luigi Meda</a:t>
            </a:r>
            <a:endParaRPr lang="it-IT" dirty="0"/>
          </a:p>
        </p:txBody>
      </p:sp>
    </p:spTree>
    <p:extLst>
      <p:ext uri="{BB962C8B-B14F-4D97-AF65-F5344CB8AC3E}">
        <p14:creationId xmlns:p14="http://schemas.microsoft.com/office/powerpoint/2010/main" val="18646229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piè di pagina 3"/>
          <p:cNvSpPr>
            <a:spLocks noGrp="1"/>
          </p:cNvSpPr>
          <p:nvPr>
            <p:ph type="ftr" idx="11"/>
          </p:nvPr>
        </p:nvSpPr>
        <p:spPr>
          <a:xfrm>
            <a:off x="0" y="6492875"/>
            <a:ext cx="5532582" cy="365125"/>
          </a:xfrm>
        </p:spPr>
        <p:txBody>
          <a:bodyPr/>
          <a:lstStyle/>
          <a:p>
            <a:r>
              <a:rPr lang="it-IT" dirty="0" smtClean="0"/>
              <a:t>FEDERAZIONE GINNASTICA D'ITALIA - Direzione Tecnica Nazionale Trampolino Elastico</a:t>
            </a:r>
            <a:endParaRPr lang="it-IT" dirty="0"/>
          </a:p>
        </p:txBody>
      </p:sp>
      <p:sp>
        <p:nvSpPr>
          <p:cNvPr id="5" name="Segnaposto numero diapositiva 4"/>
          <p:cNvSpPr>
            <a:spLocks noGrp="1"/>
          </p:cNvSpPr>
          <p:nvPr>
            <p:ph type="sldNum" idx="12"/>
          </p:nvPr>
        </p:nvSpPr>
        <p:spPr/>
        <p:txBody>
          <a:bodyPr/>
          <a:lstStyle/>
          <a:p>
            <a:pPr marL="0" lvl="0" indent="0" algn="r" rtl="0">
              <a:spcBef>
                <a:spcPts val="0"/>
              </a:spcBef>
              <a:spcAft>
                <a:spcPts val="0"/>
              </a:spcAft>
              <a:buNone/>
            </a:pPr>
            <a:fld id="{00000000-1234-1234-1234-123412341234}" type="slidenum">
              <a:rPr lang="it-IT" smtClean="0"/>
              <a:t>13</a:t>
            </a:fld>
            <a:endParaRPr lang="it-IT"/>
          </a:p>
        </p:txBody>
      </p:sp>
      <p:pic>
        <p:nvPicPr>
          <p:cNvPr id="6" name="Immagin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499" y="13170"/>
            <a:ext cx="1060704" cy="1060704"/>
          </a:xfrm>
          <a:prstGeom prst="rect">
            <a:avLst/>
          </a:prstGeom>
        </p:spPr>
      </p:pic>
      <p:pic>
        <p:nvPicPr>
          <p:cNvPr id="8" name="Google Shape;132;p7" descr="Immagine_Marco2"/>
          <p:cNvPicPr preferRelativeResize="0"/>
          <p:nvPr/>
        </p:nvPicPr>
        <p:blipFill rotWithShape="1">
          <a:blip r:embed="rId3">
            <a:alphaModFix/>
          </a:blip>
          <a:srcRect/>
          <a:stretch/>
        </p:blipFill>
        <p:spPr>
          <a:xfrm>
            <a:off x="1698116" y="332656"/>
            <a:ext cx="5819775" cy="5757317"/>
          </a:xfrm>
          <a:prstGeom prst="rect">
            <a:avLst/>
          </a:prstGeom>
          <a:noFill/>
          <a:ln>
            <a:noFill/>
          </a:ln>
        </p:spPr>
      </p:pic>
      <p:sp>
        <p:nvSpPr>
          <p:cNvPr id="7" name="Google Shape;133;p7"/>
          <p:cNvSpPr txBox="1"/>
          <p:nvPr/>
        </p:nvSpPr>
        <p:spPr>
          <a:xfrm>
            <a:off x="714125" y="1073874"/>
            <a:ext cx="7972675" cy="4524275"/>
          </a:xfrm>
          <a:prstGeom prst="rect">
            <a:avLst/>
          </a:prstGeom>
          <a:noFill/>
          <a:ln>
            <a:noFill/>
          </a:ln>
        </p:spPr>
        <p:txBody>
          <a:bodyPr spcFirstLastPara="1" wrap="square" lIns="91425" tIns="45700" rIns="91425" bIns="45700" anchor="t" anchorCtr="0">
            <a:spAutoFit/>
          </a:bodyPr>
          <a:lstStyle/>
          <a:p>
            <a:pPr marL="0" marR="0" lvl="0" indent="0" rtl="0">
              <a:lnSpc>
                <a:spcPct val="150000"/>
              </a:lnSpc>
              <a:spcBef>
                <a:spcPts val="0"/>
              </a:spcBef>
              <a:spcAft>
                <a:spcPts val="0"/>
              </a:spcAft>
              <a:buNone/>
            </a:pPr>
            <a:r>
              <a:rPr lang="it-IT" sz="1600" dirty="0" smtClean="0">
                <a:solidFill>
                  <a:srgbClr val="FF0000"/>
                </a:solidFill>
                <a:latin typeface="Calibri" panose="020F0502020204030204" pitchFamily="34" charset="0"/>
                <a:ea typeface="Calibri"/>
                <a:cs typeface="Calibri"/>
                <a:sym typeface="Calibri"/>
              </a:rPr>
              <a:t>BIBLIOGRAFIA</a:t>
            </a:r>
          </a:p>
          <a:p>
            <a:pPr>
              <a:lnSpc>
                <a:spcPct val="150000"/>
              </a:lnSpc>
            </a:pPr>
            <a:r>
              <a:rPr lang="it-IT" sz="1600" dirty="0">
                <a:latin typeface="Calibri" panose="020F0502020204030204" pitchFamily="34" charset="0"/>
              </a:rPr>
              <a:t>• Meda E. (1980). La Ginnastica. Torino: SEI. </a:t>
            </a:r>
            <a:endParaRPr lang="it-IT" sz="1600" dirty="0" smtClean="0">
              <a:latin typeface="Calibri" panose="020F0502020204030204" pitchFamily="34" charset="0"/>
            </a:endParaRPr>
          </a:p>
          <a:p>
            <a:pPr>
              <a:lnSpc>
                <a:spcPct val="150000"/>
              </a:lnSpc>
            </a:pPr>
            <a:r>
              <a:rPr lang="it-IT" sz="1600" dirty="0" smtClean="0">
                <a:latin typeface="Calibri" panose="020F0502020204030204" pitchFamily="34" charset="0"/>
              </a:rPr>
              <a:t>• </a:t>
            </a:r>
            <a:r>
              <a:rPr lang="it-IT" sz="1600" dirty="0">
                <a:latin typeface="Calibri" panose="020F0502020204030204" pitchFamily="34" charset="0"/>
              </a:rPr>
              <a:t>Meda E. (1975). Il </a:t>
            </a:r>
            <a:r>
              <a:rPr lang="it-IT" sz="1600" dirty="0" err="1">
                <a:latin typeface="Calibri" panose="020F0502020204030204" pitchFamily="34" charset="0"/>
              </a:rPr>
              <a:t>Tam</a:t>
            </a:r>
            <a:r>
              <a:rPr lang="it-IT" sz="1600" dirty="0">
                <a:latin typeface="Calibri" panose="020F0502020204030204" pitchFamily="34" charset="0"/>
              </a:rPr>
              <a:t> </a:t>
            </a:r>
            <a:r>
              <a:rPr lang="it-IT" sz="1600" dirty="0" err="1">
                <a:latin typeface="Calibri" panose="020F0502020204030204" pitchFamily="34" charset="0"/>
              </a:rPr>
              <a:t>Tam</a:t>
            </a:r>
            <a:r>
              <a:rPr lang="it-IT" sz="1600" dirty="0">
                <a:latin typeface="Calibri" panose="020F0502020204030204" pitchFamily="34" charset="0"/>
              </a:rPr>
              <a:t> della palestra. Milano: S</a:t>
            </a:r>
            <a:r>
              <a:rPr lang="it-IT" sz="1600" dirty="0" smtClean="0">
                <a:latin typeface="Calibri" panose="020F0502020204030204" pitchFamily="34" charset="0"/>
              </a:rPr>
              <a:t>. G. Milano </a:t>
            </a:r>
            <a:r>
              <a:rPr lang="it-IT" sz="1600" dirty="0">
                <a:latin typeface="Calibri" panose="020F0502020204030204" pitchFamily="34" charset="0"/>
              </a:rPr>
              <a:t>2000 edizione 96-97-98. </a:t>
            </a:r>
            <a:endParaRPr lang="it-IT" sz="1600" dirty="0" smtClean="0">
              <a:latin typeface="Calibri" panose="020F0502020204030204" pitchFamily="34" charset="0"/>
            </a:endParaRPr>
          </a:p>
          <a:p>
            <a:pPr>
              <a:lnSpc>
                <a:spcPct val="150000"/>
              </a:lnSpc>
            </a:pPr>
            <a:r>
              <a:rPr lang="it-IT" sz="1600" dirty="0" smtClean="0">
                <a:latin typeface="Calibri" panose="020F0502020204030204" pitchFamily="34" charset="0"/>
              </a:rPr>
              <a:t>• </a:t>
            </a:r>
            <a:r>
              <a:rPr lang="it-IT" sz="1600" dirty="0">
                <a:latin typeface="Calibri" panose="020F0502020204030204" pitchFamily="34" charset="0"/>
              </a:rPr>
              <a:t>Grandi B. (1980). Didattica e Metodologia della Ginnastica Artistica. Roma: Società </a:t>
            </a:r>
            <a:r>
              <a:rPr lang="it-IT" sz="1600" dirty="0" smtClean="0">
                <a:latin typeface="Calibri" panose="020F0502020204030204" pitchFamily="34" charset="0"/>
              </a:rPr>
              <a:t>Stampa Sportiva.</a:t>
            </a:r>
          </a:p>
          <a:p>
            <a:pPr>
              <a:lnSpc>
                <a:spcPct val="150000"/>
              </a:lnSpc>
            </a:pPr>
            <a:r>
              <a:rPr lang="it-IT" sz="1600" dirty="0" smtClean="0">
                <a:latin typeface="Calibri" panose="020F0502020204030204" pitchFamily="34" charset="0"/>
              </a:rPr>
              <a:t>• </a:t>
            </a:r>
            <a:r>
              <a:rPr lang="it-IT" sz="1600" dirty="0" err="1">
                <a:latin typeface="Calibri" panose="020F0502020204030204" pitchFamily="34" charset="0"/>
              </a:rPr>
              <a:t>Copp</a:t>
            </a:r>
            <a:r>
              <a:rPr lang="it-IT" sz="1600" dirty="0">
                <a:latin typeface="Calibri" panose="020F0502020204030204" pitchFamily="34" charset="0"/>
              </a:rPr>
              <a:t> B. (1990). La Storia del Trampolino Elastico. USA: </a:t>
            </a:r>
            <a:r>
              <a:rPr lang="it-IT" sz="1600" dirty="0" err="1">
                <a:latin typeface="Calibri" panose="020F0502020204030204" pitchFamily="34" charset="0"/>
              </a:rPr>
              <a:t>Copyrigth</a:t>
            </a:r>
            <a:r>
              <a:rPr lang="it-IT" sz="1600" dirty="0">
                <a:latin typeface="Calibri" panose="020F0502020204030204" pitchFamily="34" charset="0"/>
              </a:rPr>
              <a:t> </a:t>
            </a:r>
            <a:r>
              <a:rPr lang="it-IT" sz="1600" dirty="0" err="1">
                <a:latin typeface="Calibri" panose="020F0502020204030204" pitchFamily="34" charset="0"/>
              </a:rPr>
              <a:t>Bil</a:t>
            </a:r>
            <a:r>
              <a:rPr lang="it-IT" sz="1600" dirty="0">
                <a:latin typeface="Calibri" panose="020F0502020204030204" pitchFamily="34" charset="0"/>
              </a:rPr>
              <a:t> </a:t>
            </a:r>
            <a:r>
              <a:rPr lang="it-IT" sz="1600" dirty="0" err="1">
                <a:latin typeface="Calibri" panose="020F0502020204030204" pitchFamily="34" charset="0"/>
              </a:rPr>
              <a:t>Copp</a:t>
            </a:r>
            <a:r>
              <a:rPr lang="it-IT" sz="1600" dirty="0">
                <a:latin typeface="Calibri" panose="020F0502020204030204" pitchFamily="34" charset="0"/>
              </a:rPr>
              <a:t> (dvd).                                                                  </a:t>
            </a:r>
            <a:r>
              <a:rPr lang="en-US" sz="1600" dirty="0">
                <a:latin typeface="Calibri" panose="020F0502020204030204" pitchFamily="34" charset="0"/>
              </a:rPr>
              <a:t>• </a:t>
            </a:r>
            <a:r>
              <a:rPr lang="en-US" sz="1600" dirty="0" err="1">
                <a:latin typeface="Calibri" panose="020F0502020204030204" pitchFamily="34" charset="0"/>
              </a:rPr>
              <a:t>Copp</a:t>
            </a:r>
            <a:r>
              <a:rPr lang="en-US" sz="1600" dirty="0">
                <a:latin typeface="Calibri" panose="020F0502020204030204" pitchFamily="34" charset="0"/>
              </a:rPr>
              <a:t> B. (1989). Russian Tumbling-Training Techniques. USA: Copyright </a:t>
            </a:r>
            <a:r>
              <a:rPr lang="en-US" sz="1600" dirty="0" err="1">
                <a:latin typeface="Calibri" panose="020F0502020204030204" pitchFamily="34" charset="0"/>
              </a:rPr>
              <a:t>Bil</a:t>
            </a:r>
            <a:r>
              <a:rPr lang="en-US" sz="1600" dirty="0">
                <a:latin typeface="Calibri" panose="020F0502020204030204" pitchFamily="34" charset="0"/>
              </a:rPr>
              <a:t> </a:t>
            </a:r>
            <a:r>
              <a:rPr lang="en-US" sz="1600" dirty="0" err="1">
                <a:latin typeface="Calibri" panose="020F0502020204030204" pitchFamily="34" charset="0"/>
              </a:rPr>
              <a:t>Copp</a:t>
            </a:r>
            <a:r>
              <a:rPr lang="en-US" sz="1600" dirty="0">
                <a:latin typeface="Calibri" panose="020F0502020204030204" pitchFamily="34" charset="0"/>
              </a:rPr>
              <a:t> (</a:t>
            </a:r>
            <a:r>
              <a:rPr lang="en-US" sz="1600" dirty="0" err="1">
                <a:latin typeface="Calibri" panose="020F0502020204030204" pitchFamily="34" charset="0"/>
              </a:rPr>
              <a:t>dvd</a:t>
            </a:r>
            <a:r>
              <a:rPr lang="en-US" sz="1600" dirty="0">
                <a:latin typeface="Calibri" panose="020F0502020204030204" pitchFamily="34" charset="0"/>
              </a:rPr>
              <a:t>).                                                      </a:t>
            </a:r>
            <a:r>
              <a:rPr lang="it-IT" sz="1600" dirty="0">
                <a:latin typeface="Calibri" panose="020F0502020204030204" pitchFamily="34" charset="0"/>
              </a:rPr>
              <a:t>• FGI (1990 al 98). Il Ginnasta-</a:t>
            </a:r>
            <a:r>
              <a:rPr lang="it-IT" sz="1600" dirty="0" err="1">
                <a:latin typeface="Calibri" panose="020F0502020204030204" pitchFamily="34" charset="0"/>
              </a:rPr>
              <a:t>Gymnica</a:t>
            </a:r>
            <a:r>
              <a:rPr lang="it-IT" sz="1600" dirty="0">
                <a:latin typeface="Calibri" panose="020F0502020204030204" pitchFamily="34" charset="0"/>
              </a:rPr>
              <a:t>. Roma: FGI. </a:t>
            </a:r>
            <a:endParaRPr lang="it-IT" sz="1600" dirty="0" smtClean="0">
              <a:latin typeface="Calibri" panose="020F0502020204030204" pitchFamily="34" charset="0"/>
            </a:endParaRPr>
          </a:p>
          <a:p>
            <a:pPr>
              <a:lnSpc>
                <a:spcPct val="150000"/>
              </a:lnSpc>
            </a:pPr>
            <a:r>
              <a:rPr lang="it-IT" sz="1600" dirty="0" smtClean="0">
                <a:latin typeface="Calibri" panose="020F0502020204030204" pitchFamily="34" charset="0"/>
              </a:rPr>
              <a:t>• </a:t>
            </a:r>
            <a:r>
              <a:rPr lang="it-IT" sz="1600" dirty="0" err="1">
                <a:latin typeface="Calibri" panose="020F0502020204030204" pitchFamily="34" charset="0"/>
              </a:rPr>
              <a:t>Scotton</a:t>
            </a:r>
            <a:r>
              <a:rPr lang="it-IT" sz="1600" dirty="0">
                <a:latin typeface="Calibri" panose="020F0502020204030204" pitchFamily="34" charset="0"/>
              </a:rPr>
              <a:t> C. (2015). Classificazione Tecnica delle Specialità Sportive. Perugia: Calzetti &amp; Mariucci.                        </a:t>
            </a:r>
            <a:endParaRPr lang="it-IT" sz="1600" dirty="0" smtClean="0">
              <a:latin typeface="Calibri" panose="020F0502020204030204" pitchFamily="34" charset="0"/>
            </a:endParaRPr>
          </a:p>
          <a:p>
            <a:pPr>
              <a:lnSpc>
                <a:spcPct val="150000"/>
              </a:lnSpc>
            </a:pPr>
            <a:r>
              <a:rPr lang="it-IT" sz="1600" dirty="0" smtClean="0">
                <a:latin typeface="Calibri" panose="020F0502020204030204" pitchFamily="34" charset="0"/>
              </a:rPr>
              <a:t>• </a:t>
            </a:r>
            <a:r>
              <a:rPr lang="it-IT" sz="1600" dirty="0">
                <a:latin typeface="Calibri" panose="020F0502020204030204" pitchFamily="34" charset="0"/>
              </a:rPr>
              <a:t>Manoni A., </a:t>
            </a:r>
            <a:r>
              <a:rPr lang="it-IT" sz="1600" dirty="0" err="1">
                <a:latin typeface="Calibri" panose="020F0502020204030204" pitchFamily="34" charset="0"/>
              </a:rPr>
              <a:t>Carvelli</a:t>
            </a:r>
            <a:r>
              <a:rPr lang="it-IT" sz="1600" dirty="0">
                <a:latin typeface="Calibri" panose="020F0502020204030204" pitchFamily="34" charset="0"/>
              </a:rPr>
              <a:t> E., De Leva P. (1988). Le Fasi Propulsive nei Salti-Volteggi. </a:t>
            </a:r>
            <a:r>
              <a:rPr lang="it-IT" sz="1600" dirty="0" err="1">
                <a:latin typeface="Calibri" panose="020F0502020204030204" pitchFamily="34" charset="0"/>
              </a:rPr>
              <a:t>SdS</a:t>
            </a:r>
            <a:r>
              <a:rPr lang="it-IT" sz="1600" dirty="0">
                <a:latin typeface="Calibri" panose="020F0502020204030204" pitchFamily="34" charset="0"/>
              </a:rPr>
              <a:t>, VII,                     </a:t>
            </a:r>
          </a:p>
          <a:p>
            <a:pPr>
              <a:lnSpc>
                <a:spcPct val="150000"/>
              </a:lnSpc>
            </a:pPr>
            <a:r>
              <a:rPr lang="it-IT" sz="1600" dirty="0">
                <a:latin typeface="Calibri" panose="020F0502020204030204" pitchFamily="34" charset="0"/>
              </a:rPr>
              <a:t>• </a:t>
            </a:r>
            <a:r>
              <a:rPr lang="it-IT" sz="1600" dirty="0" err="1">
                <a:latin typeface="Calibri" panose="020F0502020204030204" pitchFamily="34" charset="0"/>
              </a:rPr>
              <a:t>Scotton</a:t>
            </a:r>
            <a:r>
              <a:rPr lang="it-IT" sz="1600" dirty="0">
                <a:latin typeface="Calibri" panose="020F0502020204030204" pitchFamily="34" charset="0"/>
              </a:rPr>
              <a:t> C. (1992</a:t>
            </a:r>
            <a:r>
              <a:rPr lang="it-IT" sz="1600" dirty="0" smtClean="0">
                <a:latin typeface="Calibri" panose="020F0502020204030204" pitchFamily="34" charset="0"/>
              </a:rPr>
              <a:t>). </a:t>
            </a:r>
            <a:r>
              <a:rPr lang="it-IT" sz="1600" dirty="0">
                <a:latin typeface="Calibri" panose="020F0502020204030204" pitchFamily="34" charset="0"/>
              </a:rPr>
              <a:t>Test di valutazione motoria e antropometrica. Educazione fisica</a:t>
            </a:r>
          </a:p>
        </p:txBody>
      </p:sp>
    </p:spTree>
    <p:extLst>
      <p:ext uri="{BB962C8B-B14F-4D97-AF65-F5344CB8AC3E}">
        <p14:creationId xmlns:p14="http://schemas.microsoft.com/office/powerpoint/2010/main" val="7742404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ga331f88a97_1_0"/>
          <p:cNvSpPr txBox="1"/>
          <p:nvPr/>
        </p:nvSpPr>
        <p:spPr>
          <a:xfrm>
            <a:off x="369114" y="676710"/>
            <a:ext cx="8590500" cy="831272"/>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it-IT" sz="3600" b="1" dirty="0">
                <a:solidFill>
                  <a:srgbClr val="6197ED"/>
                </a:solidFill>
                <a:latin typeface="Calibri"/>
                <a:ea typeface="Calibri"/>
                <a:cs typeface="Calibri"/>
                <a:sym typeface="Calibri"/>
              </a:rPr>
              <a:t>STEP DI SICUREZZA</a:t>
            </a:r>
            <a:endParaRPr sz="3600" b="1" dirty="0">
              <a:solidFill>
                <a:srgbClr val="6197ED"/>
              </a:solidFill>
              <a:latin typeface="Calibri"/>
              <a:ea typeface="Calibri"/>
              <a:cs typeface="Calibri"/>
              <a:sym typeface="Calibri"/>
            </a:endParaRPr>
          </a:p>
        </p:txBody>
      </p:sp>
      <p:sp>
        <p:nvSpPr>
          <p:cNvPr id="2" name="Segnaposto piè di pagina 1"/>
          <p:cNvSpPr>
            <a:spLocks noGrp="1"/>
          </p:cNvSpPr>
          <p:nvPr>
            <p:ph type="ftr" idx="11"/>
          </p:nvPr>
        </p:nvSpPr>
        <p:spPr>
          <a:xfrm>
            <a:off x="0" y="6492875"/>
            <a:ext cx="5588000" cy="365125"/>
          </a:xfrm>
        </p:spPr>
        <p:txBody>
          <a:bodyPr/>
          <a:lstStyle/>
          <a:p>
            <a:r>
              <a:rPr lang="it-IT" dirty="0" smtClean="0"/>
              <a:t>FEDERAZIONE GINNASTICA D'ITALIA - Direzione Tecnica Nazionale Trampolino Elastico</a:t>
            </a:r>
            <a:endParaRPr lang="it-IT" dirty="0"/>
          </a:p>
        </p:txBody>
      </p:sp>
      <p:pic>
        <p:nvPicPr>
          <p:cNvPr id="6" name="Immagin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735" y="13170"/>
            <a:ext cx="1060704" cy="1060704"/>
          </a:xfrm>
          <a:prstGeom prst="rect">
            <a:avLst/>
          </a:prstGeom>
        </p:spPr>
      </p:pic>
      <p:sp>
        <p:nvSpPr>
          <p:cNvPr id="7" name="Titolo 1"/>
          <p:cNvSpPr txBox="1">
            <a:spLocks/>
          </p:cNvSpPr>
          <p:nvPr/>
        </p:nvSpPr>
        <p:spPr>
          <a:xfrm>
            <a:off x="1403926" y="0"/>
            <a:ext cx="7740073" cy="573822"/>
          </a:xfrm>
          <a:prstGeom prst="rect">
            <a:avLst/>
          </a:prstGeom>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a:effectLst/>
        </p:spPr>
        <p:style>
          <a:lnRef idx="0">
            <a:scrgbClr r="0" g="0" b="0"/>
          </a:lnRef>
          <a:fillRef idx="1002">
            <a:schemeClr val="lt2"/>
          </a:fillRef>
          <a:effectRef idx="0">
            <a:scrgbClr r="0" g="0" b="0"/>
          </a:effectRef>
          <a:fontRef idx="major"/>
        </p:style>
        <p:txBody>
          <a:bodyPr vert="horz" lIns="91440" tIns="45720" rIns="91440" bIns="45720" rtlCol="0" anchor="b">
            <a:normAutofit fontScale="25000" lnSpcReduction="20000"/>
          </a:bodyPr>
          <a:lstStyle>
            <a:lvl1pPr algn="l" defTabSz="457200" rtl="0" eaLnBrk="1" latinLnBrk="0" hangingPunct="1">
              <a:spcBef>
                <a:spcPct val="0"/>
              </a:spcBef>
              <a:buNone/>
              <a:defRPr sz="48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it-IT" dirty="0" smtClean="0">
                <a:solidFill>
                  <a:schemeClr val="bg2"/>
                </a:solidFill>
              </a:rPr>
              <a:t/>
            </a:r>
            <a:br>
              <a:rPr lang="it-IT" dirty="0" smtClean="0">
                <a:solidFill>
                  <a:schemeClr val="bg2"/>
                </a:solidFill>
              </a:rPr>
            </a:br>
            <a:r>
              <a:rPr lang="it-IT" dirty="0" smtClean="0">
                <a:solidFill>
                  <a:schemeClr val="bg2"/>
                </a:solidFill>
              </a:rPr>
              <a:t/>
            </a:r>
            <a:br>
              <a:rPr lang="it-IT" dirty="0" smtClean="0">
                <a:solidFill>
                  <a:schemeClr val="bg2"/>
                </a:solidFill>
              </a:rPr>
            </a:br>
            <a:r>
              <a:rPr lang="it-IT" dirty="0" smtClean="0">
                <a:solidFill>
                  <a:schemeClr val="bg2"/>
                </a:solidFill>
              </a:rPr>
              <a:t/>
            </a:r>
            <a:br>
              <a:rPr lang="it-IT" dirty="0" smtClean="0">
                <a:solidFill>
                  <a:schemeClr val="bg2"/>
                </a:solidFill>
              </a:rPr>
            </a:br>
            <a:r>
              <a:rPr lang="it-IT" dirty="0" smtClean="0">
                <a:solidFill>
                  <a:schemeClr val="bg2"/>
                </a:solidFill>
              </a:rPr>
              <a:t/>
            </a:r>
            <a:br>
              <a:rPr lang="it-IT" dirty="0" smtClean="0">
                <a:solidFill>
                  <a:schemeClr val="bg2"/>
                </a:solidFill>
              </a:rPr>
            </a:br>
            <a:r>
              <a:rPr lang="it-IT" sz="11200" b="1" dirty="0" smtClean="0">
                <a:solidFill>
                  <a:schemeClr val="bg2"/>
                </a:solidFill>
                <a:latin typeface="Verdana" panose="020B0604030504040204" pitchFamily="34" charset="0"/>
                <a:ea typeface="Verdana" panose="020B0604030504040204" pitchFamily="34" charset="0"/>
                <a:cs typeface="Verdana" panose="020B0604030504040204" pitchFamily="34" charset="0"/>
              </a:rPr>
              <a:t>FEDERAZIONE GINNASTICA D’ITALIA</a:t>
            </a:r>
            <a:endParaRPr lang="it-IT" sz="11200" b="1" dirty="0">
              <a:solidFill>
                <a:schemeClr val="bg2"/>
              </a:solidFill>
              <a:latin typeface="Verdana" panose="020B0604030504040204" pitchFamily="34" charset="0"/>
              <a:ea typeface="Verdana" panose="020B0604030504040204" pitchFamily="34" charset="0"/>
              <a:cs typeface="Verdana" panose="020B0604030504040204" pitchFamily="34" charset="0"/>
            </a:endParaRPr>
          </a:p>
        </p:txBody>
      </p:sp>
      <p:pic>
        <p:nvPicPr>
          <p:cNvPr id="8" name="Google Shape;91;p1" descr="Immagine_Marco2"/>
          <p:cNvPicPr preferRelativeResize="0"/>
          <p:nvPr/>
        </p:nvPicPr>
        <p:blipFill rotWithShape="1">
          <a:blip r:embed="rId4">
            <a:alphaModFix/>
          </a:blip>
          <a:srcRect/>
          <a:stretch/>
        </p:blipFill>
        <p:spPr>
          <a:xfrm>
            <a:off x="1680585" y="735558"/>
            <a:ext cx="5819775" cy="5757317"/>
          </a:xfrm>
          <a:prstGeom prst="rect">
            <a:avLst/>
          </a:prstGeom>
          <a:noFill/>
          <a:ln>
            <a:noFill/>
          </a:ln>
        </p:spPr>
      </p:pic>
      <p:sp>
        <p:nvSpPr>
          <p:cNvPr id="4" name="Segnaposto numero diapositiva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it-IT" smtClean="0"/>
              <a:t>2</a:t>
            </a:fld>
            <a:endParaRPr lang="it-IT"/>
          </a:p>
        </p:txBody>
      </p:sp>
      <p:sp>
        <p:nvSpPr>
          <p:cNvPr id="10" name="Google Shape;92;p1"/>
          <p:cNvSpPr txBox="1"/>
          <p:nvPr/>
        </p:nvSpPr>
        <p:spPr>
          <a:xfrm>
            <a:off x="909900" y="887175"/>
            <a:ext cx="7776900" cy="5386049"/>
          </a:xfrm>
          <a:prstGeom prst="rect">
            <a:avLst/>
          </a:prstGeom>
          <a:noFill/>
          <a:ln>
            <a:noFill/>
          </a:ln>
        </p:spPr>
        <p:txBody>
          <a:bodyPr spcFirstLastPara="1" wrap="square" lIns="91425" tIns="45700" rIns="91425" bIns="45700" anchor="t" anchorCtr="0">
            <a:spAutoFit/>
          </a:bodyPr>
          <a:lstStyle/>
          <a:p>
            <a:pPr lvl="0"/>
            <a:r>
              <a:rPr lang="it-IT" sz="1500" b="1" dirty="0">
                <a:solidFill>
                  <a:srgbClr val="FF0000"/>
                </a:solidFill>
                <a:latin typeface="Calibri" panose="020F0502020204030204" pitchFamily="34" charset="0"/>
              </a:rPr>
              <a:t>ATTREZZATURE</a:t>
            </a:r>
            <a:r>
              <a:rPr lang="it-IT" sz="1500" b="1" dirty="0" smtClean="0">
                <a:solidFill>
                  <a:srgbClr val="FF0000"/>
                </a:solidFill>
                <a:latin typeface="Calibri" panose="020F0502020204030204" pitchFamily="34" charset="0"/>
              </a:rPr>
              <a:t>:</a:t>
            </a:r>
          </a:p>
          <a:p>
            <a:pPr lvl="0"/>
            <a:endParaRPr lang="it-IT" sz="1500" b="1" dirty="0">
              <a:solidFill>
                <a:srgbClr val="FF0000"/>
              </a:solidFill>
              <a:latin typeface="Calibri" panose="020F0502020204030204" pitchFamily="34" charset="0"/>
            </a:endParaRPr>
          </a:p>
          <a:p>
            <a:pPr lvl="0"/>
            <a:r>
              <a:rPr lang="it-IT" sz="1500" dirty="0">
                <a:latin typeface="Calibri" panose="020F0502020204030204" pitchFamily="34" charset="0"/>
              </a:rPr>
              <a:t>La condizione ideale è quella di avere un attrezzo omologato dalla Federazione Internazionale, avere i materassi intorno a tutto il perimetro del Trampolino di larghezza 2 metri per 20 cm di </a:t>
            </a:r>
            <a:r>
              <a:rPr lang="it-IT" sz="1500" dirty="0" smtClean="0">
                <a:latin typeface="Calibri" panose="020F0502020204030204" pitchFamily="34" charset="0"/>
              </a:rPr>
              <a:t>altezza. Difficilmente </a:t>
            </a:r>
            <a:r>
              <a:rPr lang="it-IT" sz="1500" dirty="0">
                <a:latin typeface="Calibri" panose="020F0502020204030204" pitchFamily="34" charset="0"/>
              </a:rPr>
              <a:t>le associazioni che iniziano hanno queste strutture, in questi casi bisogna rispettare </a:t>
            </a:r>
            <a:r>
              <a:rPr lang="it-IT" sz="1500" dirty="0" smtClean="0">
                <a:latin typeface="Calibri" panose="020F0502020204030204" pitchFamily="34" charset="0"/>
              </a:rPr>
              <a:t>alcune </a:t>
            </a:r>
            <a:r>
              <a:rPr lang="it-IT" sz="1500" dirty="0">
                <a:latin typeface="Calibri" panose="020F0502020204030204" pitchFamily="34" charset="0"/>
              </a:rPr>
              <a:t>norme non </a:t>
            </a:r>
            <a:r>
              <a:rPr lang="it-IT" sz="1500" dirty="0" smtClean="0">
                <a:latin typeface="Calibri" panose="020F0502020204030204" pitchFamily="34" charset="0"/>
              </a:rPr>
              <a:t>regolamentate, </a:t>
            </a:r>
            <a:r>
              <a:rPr lang="it-IT" sz="1500" dirty="0">
                <a:latin typeface="Calibri" panose="020F0502020204030204" pitchFamily="34" charset="0"/>
              </a:rPr>
              <a:t>ma che aiutano a prevenire incidenti che screditano la sezione all'interno delle associazioni. L'attività deve essere sempre controllata da un responsabile, per tutta la durata del corso, mai lasciare gli atleti soli soprattutto i </a:t>
            </a:r>
            <a:r>
              <a:rPr lang="it-IT" sz="1500" dirty="0" smtClean="0">
                <a:latin typeface="Calibri" panose="020F0502020204030204" pitchFamily="34" charset="0"/>
              </a:rPr>
              <a:t>minorenni. Inoltre </a:t>
            </a:r>
            <a:r>
              <a:rPr lang="it-IT" sz="1500" dirty="0">
                <a:latin typeface="Calibri" panose="020F0502020204030204" pitchFamily="34" charset="0"/>
              </a:rPr>
              <a:t>è molto importante non avere strutture troppo vicine al trampolino, se per problemi di spazio non è possibile spostarle è bene coprirle con materiale </a:t>
            </a:r>
            <a:r>
              <a:rPr lang="it-IT" sz="1500" dirty="0" smtClean="0">
                <a:latin typeface="Calibri" panose="020F0502020204030204" pitchFamily="34" charset="0"/>
              </a:rPr>
              <a:t>espanso. Sull'attrezzo </a:t>
            </a:r>
            <a:r>
              <a:rPr lang="it-IT" sz="1500" dirty="0">
                <a:latin typeface="Calibri" panose="020F0502020204030204" pitchFamily="34" charset="0"/>
              </a:rPr>
              <a:t>deve sempre lavorare un solo atleta e gli altri non dovrebbero mai appoggiarsi al </a:t>
            </a:r>
            <a:r>
              <a:rPr lang="it-IT" sz="1500" dirty="0" smtClean="0">
                <a:latin typeface="Calibri" panose="020F0502020204030204" pitchFamily="34" charset="0"/>
              </a:rPr>
              <a:t>telaio; i </a:t>
            </a:r>
            <a:r>
              <a:rPr lang="it-IT" sz="1500" dirty="0">
                <a:latin typeface="Calibri" panose="020F0502020204030204" pitchFamily="34" charset="0"/>
              </a:rPr>
              <a:t>più grandi dovrebbero posizionarsi intorno al perimetro per assistere gli </a:t>
            </a:r>
            <a:r>
              <a:rPr lang="it-IT" sz="1500" dirty="0" smtClean="0">
                <a:latin typeface="Calibri" panose="020F0502020204030204" pitchFamily="34" charset="0"/>
              </a:rPr>
              <a:t>atleti; le </a:t>
            </a:r>
            <a:r>
              <a:rPr lang="it-IT" sz="1500" dirty="0">
                <a:latin typeface="Calibri" panose="020F0502020204030204" pitchFamily="34" charset="0"/>
              </a:rPr>
              <a:t>pareti confinanti dovrebbero essere sempre ricoperte di espanso. Infine è fondamentale seguire una didattica che proceda gradualmente verso i salti più </a:t>
            </a:r>
            <a:r>
              <a:rPr lang="it-IT" sz="1500" dirty="0" smtClean="0">
                <a:latin typeface="Calibri" panose="020F0502020204030204" pitchFamily="34" charset="0"/>
              </a:rPr>
              <a:t>complessi. Ogni </a:t>
            </a:r>
            <a:r>
              <a:rPr lang="it-IT" sz="1500" dirty="0">
                <a:latin typeface="Calibri" panose="020F0502020204030204" pitchFamily="34" charset="0"/>
              </a:rPr>
              <a:t>passaggio fatto con </a:t>
            </a:r>
            <a:r>
              <a:rPr lang="it-IT" sz="1500" dirty="0" smtClean="0">
                <a:latin typeface="Calibri" panose="020F0502020204030204" pitchFamily="34" charset="0"/>
              </a:rPr>
              <a:t>pazienza aiuta </a:t>
            </a:r>
            <a:r>
              <a:rPr lang="it-IT" sz="1500" dirty="0">
                <a:latin typeface="Calibri" panose="020F0502020204030204" pitchFamily="34" charset="0"/>
              </a:rPr>
              <a:t>e migliora la </a:t>
            </a:r>
            <a:r>
              <a:rPr lang="it-IT" sz="1500" dirty="0" smtClean="0">
                <a:latin typeface="Calibri" panose="020F0502020204030204" pitchFamily="34" charset="0"/>
              </a:rPr>
              <a:t>sicurezza. I </a:t>
            </a:r>
            <a:r>
              <a:rPr lang="it-IT" sz="1500" dirty="0">
                <a:latin typeface="Calibri" panose="020F0502020204030204" pitchFamily="34" charset="0"/>
              </a:rPr>
              <a:t>bambini si fanno male spesso in moltissimi giochi sportivi, fratture e altri tipi di infortuni vengono considerati quasi una routine, nella nostra disciplina essendo acrobatica ogni infortunio viene considerato più grave, spesso anche quelli più insignificanti.</a:t>
            </a:r>
          </a:p>
          <a:p>
            <a:pPr lvl="0"/>
            <a:endParaRPr lang="it-IT" sz="1500" dirty="0">
              <a:latin typeface="Calibri" panose="020F0502020204030204" pitchFamily="34" charset="0"/>
            </a:endParaRPr>
          </a:p>
          <a:p>
            <a:pPr lvl="0"/>
            <a:r>
              <a:rPr lang="it-IT" sz="1500" b="1" dirty="0">
                <a:solidFill>
                  <a:srgbClr val="FF0000"/>
                </a:solidFill>
                <a:latin typeface="Calibri" panose="020F0502020204030204" pitchFamily="34" charset="0"/>
              </a:rPr>
              <a:t>ATTENZIONE: </a:t>
            </a:r>
          </a:p>
          <a:p>
            <a:pPr lvl="0"/>
            <a:r>
              <a:rPr lang="it-IT" sz="1500" dirty="0">
                <a:latin typeface="Calibri" panose="020F0502020204030204" pitchFamily="34" charset="0"/>
              </a:rPr>
              <a:t>Prima di eseguire salti di ogni genere è bene imparare a fermarsi sul </a:t>
            </a:r>
            <a:r>
              <a:rPr lang="it-IT" sz="1500" dirty="0" smtClean="0">
                <a:latin typeface="Calibri" panose="020F0502020204030204" pitchFamily="34" charset="0"/>
              </a:rPr>
              <a:t>trampolino, </a:t>
            </a:r>
            <a:r>
              <a:rPr lang="it-IT" sz="1500" dirty="0">
                <a:latin typeface="Calibri" panose="020F0502020204030204" pitchFamily="34" charset="0"/>
              </a:rPr>
              <a:t>quindi eseguire arresti simultanei in tutte le direzioni e migliorare la sensibilità propriocettiva e l’equilibrio atterrando, non solo sul telo del trampolino, ma anche su materassi con diversa </a:t>
            </a:r>
            <a:r>
              <a:rPr lang="it-IT" sz="1500" dirty="0" smtClean="0">
                <a:latin typeface="Calibri" panose="020F0502020204030204" pitchFamily="34" charset="0"/>
              </a:rPr>
              <a:t>consistenza.</a:t>
            </a:r>
            <a:endParaRPr lang="it-IT" sz="1500" dirty="0">
              <a:latin typeface="Calibri" panose="020F0502020204030204" pitchFamily="34" charset="0"/>
            </a:endParaRPr>
          </a:p>
          <a:p>
            <a:pPr marL="0" marR="0" lvl="0" indent="0" algn="l" rtl="0">
              <a:spcBef>
                <a:spcPts val="0"/>
              </a:spcBef>
              <a:spcAft>
                <a:spcPts val="0"/>
              </a:spcAft>
              <a:buNone/>
            </a:pPr>
            <a:endParaRP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1" descr="Immagine_Marco2"/>
          <p:cNvPicPr preferRelativeResize="0"/>
          <p:nvPr/>
        </p:nvPicPr>
        <p:blipFill rotWithShape="1">
          <a:blip r:embed="rId3">
            <a:alphaModFix/>
          </a:blip>
          <a:srcRect/>
          <a:stretch/>
        </p:blipFill>
        <p:spPr>
          <a:xfrm>
            <a:off x="1814513" y="485056"/>
            <a:ext cx="5819775" cy="5757317"/>
          </a:xfrm>
          <a:prstGeom prst="rect">
            <a:avLst/>
          </a:prstGeom>
          <a:noFill/>
          <a:ln>
            <a:noFill/>
          </a:ln>
        </p:spPr>
      </p:pic>
      <p:pic>
        <p:nvPicPr>
          <p:cNvPr id="91" name="Google Shape;91;p1" descr="Immagine_Marco2"/>
          <p:cNvPicPr preferRelativeResize="0"/>
          <p:nvPr/>
        </p:nvPicPr>
        <p:blipFill rotWithShape="1">
          <a:blip r:embed="rId3">
            <a:alphaModFix/>
          </a:blip>
          <a:srcRect/>
          <a:stretch/>
        </p:blipFill>
        <p:spPr>
          <a:xfrm>
            <a:off x="1662113" y="332656"/>
            <a:ext cx="5819775" cy="5757317"/>
          </a:xfrm>
          <a:prstGeom prst="rect">
            <a:avLst/>
          </a:prstGeom>
          <a:noFill/>
          <a:ln>
            <a:noFill/>
          </a:ln>
        </p:spPr>
      </p:pic>
      <p:sp>
        <p:nvSpPr>
          <p:cNvPr id="92" name="Google Shape;92;p1"/>
          <p:cNvSpPr txBox="1"/>
          <p:nvPr/>
        </p:nvSpPr>
        <p:spPr>
          <a:xfrm>
            <a:off x="835950" y="1338979"/>
            <a:ext cx="7776900" cy="258528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it-IT" sz="1800" b="0" i="0" u="none" strike="noStrike" cap="none" dirty="0">
                <a:solidFill>
                  <a:srgbClr val="FF0000"/>
                </a:solidFill>
                <a:latin typeface="Calibri"/>
                <a:ea typeface="Calibri"/>
                <a:cs typeface="Calibri"/>
                <a:sym typeface="Calibri"/>
              </a:rPr>
              <a:t>CANDELE:</a:t>
            </a:r>
            <a:endParaRPr dirty="0"/>
          </a:p>
          <a:p>
            <a:pPr marL="342900" marR="0" lvl="0" indent="-342900" algn="l" rtl="0">
              <a:spcBef>
                <a:spcPts val="0"/>
              </a:spcBef>
              <a:spcAft>
                <a:spcPts val="0"/>
              </a:spcAft>
              <a:buClr>
                <a:schemeClr val="dk1"/>
              </a:buClr>
              <a:buSzPts val="1800"/>
              <a:buFont typeface="Calibri"/>
              <a:buAutoNum type="arabicParenR"/>
            </a:pPr>
            <a:r>
              <a:rPr lang="it-IT" sz="1800" dirty="0">
                <a:solidFill>
                  <a:schemeClr val="dk1"/>
                </a:solidFill>
                <a:latin typeface="Calibri"/>
                <a:ea typeface="Calibri"/>
                <a:cs typeface="Calibri"/>
                <a:sym typeface="Calibri"/>
              </a:rPr>
              <a:t>POCA EDUCAZIONE </a:t>
            </a:r>
            <a:r>
              <a:rPr lang="it-IT" sz="1800" dirty="0" smtClean="0">
                <a:solidFill>
                  <a:schemeClr val="dk1"/>
                </a:solidFill>
                <a:latin typeface="Calibri"/>
                <a:ea typeface="Calibri"/>
                <a:cs typeface="Calibri"/>
                <a:sym typeface="Calibri"/>
              </a:rPr>
              <a:t>POSTURALE, </a:t>
            </a:r>
            <a:r>
              <a:rPr lang="it-IT" sz="1800" dirty="0">
                <a:solidFill>
                  <a:schemeClr val="dk1"/>
                </a:solidFill>
                <a:latin typeface="Calibri"/>
                <a:ea typeface="Calibri"/>
                <a:cs typeface="Calibri"/>
                <a:sym typeface="Calibri"/>
              </a:rPr>
              <a:t>SEMPRE BRACCIA BASSE</a:t>
            </a:r>
            <a:endParaRPr dirty="0"/>
          </a:p>
          <a:p>
            <a:pPr marL="342900" marR="0" lvl="0" indent="-342900" algn="l" rtl="0">
              <a:spcBef>
                <a:spcPts val="0"/>
              </a:spcBef>
              <a:spcAft>
                <a:spcPts val="0"/>
              </a:spcAft>
              <a:buClr>
                <a:schemeClr val="dk1"/>
              </a:buClr>
              <a:buSzPts val="1800"/>
              <a:buFont typeface="Calibri"/>
              <a:buAutoNum type="arabicParenR"/>
            </a:pPr>
            <a:r>
              <a:rPr lang="it-IT" sz="1800" dirty="0">
                <a:solidFill>
                  <a:schemeClr val="dk1"/>
                </a:solidFill>
                <a:latin typeface="Calibri"/>
                <a:ea typeface="Calibri"/>
                <a:cs typeface="Calibri"/>
                <a:sym typeface="Calibri"/>
              </a:rPr>
              <a:t>BUONA EDUCAZIONE </a:t>
            </a:r>
            <a:r>
              <a:rPr lang="it-IT" sz="1800" dirty="0" smtClean="0">
                <a:solidFill>
                  <a:schemeClr val="dk1"/>
                </a:solidFill>
                <a:latin typeface="Calibri"/>
                <a:ea typeface="Calibri"/>
                <a:cs typeface="Calibri"/>
                <a:sym typeface="Calibri"/>
              </a:rPr>
              <a:t>POSTURALE, </a:t>
            </a:r>
            <a:r>
              <a:rPr lang="it-IT" sz="1800" dirty="0">
                <a:solidFill>
                  <a:schemeClr val="dk1"/>
                </a:solidFill>
                <a:latin typeface="Calibri"/>
                <a:ea typeface="Calibri"/>
                <a:cs typeface="Calibri"/>
                <a:sym typeface="Calibri"/>
              </a:rPr>
              <a:t>BRACCIA RIVOLTE VERSO L’ALTO</a:t>
            </a:r>
            <a:endParaRPr dirty="0"/>
          </a:p>
          <a:p>
            <a:pPr marL="342900" marR="0" lvl="0" indent="-342900" algn="l" rtl="0">
              <a:spcBef>
                <a:spcPts val="0"/>
              </a:spcBef>
              <a:spcAft>
                <a:spcPts val="0"/>
              </a:spcAft>
              <a:buClr>
                <a:schemeClr val="dk1"/>
              </a:buClr>
              <a:buSzPts val="1800"/>
              <a:buFont typeface="Calibri"/>
              <a:buAutoNum type="arabicParenR"/>
            </a:pPr>
            <a:r>
              <a:rPr lang="it-IT" sz="1800" dirty="0">
                <a:solidFill>
                  <a:schemeClr val="dk1"/>
                </a:solidFill>
                <a:latin typeface="Calibri"/>
                <a:ea typeface="Calibri"/>
                <a:cs typeface="Calibri"/>
                <a:sym typeface="Calibri"/>
              </a:rPr>
              <a:t>CANDELE CON MOVIMENTO COMPLETO DEGLI ARTI </a:t>
            </a:r>
            <a:r>
              <a:rPr lang="it-IT" sz="1800" dirty="0" smtClean="0">
                <a:solidFill>
                  <a:schemeClr val="dk1"/>
                </a:solidFill>
                <a:latin typeface="Calibri"/>
                <a:ea typeface="Calibri"/>
                <a:cs typeface="Calibri"/>
                <a:sym typeface="Calibri"/>
              </a:rPr>
              <a:t>SUPERIORI, </a:t>
            </a:r>
            <a:r>
              <a:rPr lang="it-IT" sz="1800" dirty="0">
                <a:solidFill>
                  <a:schemeClr val="dk1"/>
                </a:solidFill>
                <a:latin typeface="Calibri"/>
                <a:ea typeface="Calibri"/>
                <a:cs typeface="Calibri"/>
                <a:sym typeface="Calibri"/>
              </a:rPr>
              <a:t>SOLO QUANDO SI HA UN BUON CONTROLLO DINAMICO POSTURALE</a:t>
            </a:r>
            <a:endParaRPr dirty="0"/>
          </a:p>
          <a:p>
            <a:pPr marL="0" marR="0" lvl="0" indent="0" algn="l" rtl="0">
              <a:spcBef>
                <a:spcPts val="0"/>
              </a:spcBef>
              <a:spcAft>
                <a:spcPts val="0"/>
              </a:spcAft>
              <a:buNone/>
            </a:pPr>
            <a:r>
              <a:rPr lang="it-IT" sz="1800" dirty="0">
                <a:solidFill>
                  <a:schemeClr val="dk1"/>
                </a:solidFill>
                <a:latin typeface="Calibri"/>
                <a:ea typeface="Calibri"/>
                <a:cs typeface="Calibri"/>
                <a:sym typeface="Calibri"/>
              </a:rPr>
              <a:t>1)  SEMPRE PRIMA STACCO PARTENZA BRACCIA BASSE</a:t>
            </a:r>
            <a:endParaRPr dirty="0"/>
          </a:p>
          <a:p>
            <a:pPr marL="0" marR="0" lvl="0" indent="0" algn="l" rtl="0">
              <a:spcBef>
                <a:spcPts val="0"/>
              </a:spcBef>
              <a:spcAft>
                <a:spcPts val="0"/>
              </a:spcAft>
              <a:buNone/>
            </a:pPr>
            <a:r>
              <a:rPr lang="it-IT" sz="1800" dirty="0">
                <a:solidFill>
                  <a:schemeClr val="dk1"/>
                </a:solidFill>
                <a:latin typeface="Calibri"/>
                <a:ea typeface="Calibri"/>
                <a:cs typeface="Calibri"/>
                <a:sym typeface="Calibri"/>
              </a:rPr>
              <a:t>2)  MEZZO STACCO PARTENDO A BRACCIA IN ALTO</a:t>
            </a:r>
            <a:endParaRPr dirty="0"/>
          </a:p>
          <a:p>
            <a:pPr marL="0" marR="0" lvl="0" indent="0" algn="l" rtl="0">
              <a:spcBef>
                <a:spcPts val="0"/>
              </a:spcBef>
              <a:spcAft>
                <a:spcPts val="0"/>
              </a:spcAft>
              <a:buNone/>
            </a:pPr>
            <a:r>
              <a:rPr lang="it-IT" sz="1800" dirty="0">
                <a:solidFill>
                  <a:schemeClr val="dk1"/>
                </a:solidFill>
                <a:latin typeface="Calibri"/>
                <a:ea typeface="Calibri"/>
                <a:cs typeface="Calibri"/>
                <a:sym typeface="Calibri"/>
              </a:rPr>
              <a:t>3)  STACCO MOVIMENTO COMPLETO ESTREMAMENTE </a:t>
            </a:r>
            <a:r>
              <a:rPr lang="it-IT" sz="1800" dirty="0" smtClean="0">
                <a:solidFill>
                  <a:schemeClr val="dk1"/>
                </a:solidFill>
                <a:latin typeface="Calibri"/>
                <a:ea typeface="Calibri"/>
                <a:cs typeface="Calibri"/>
                <a:sym typeface="Calibri"/>
              </a:rPr>
              <a:t>COORDINATIVO, SOLO PER ATLETI EVOLUTI</a:t>
            </a:r>
            <a:endParaRPr dirty="0"/>
          </a:p>
        </p:txBody>
      </p:sp>
      <p:sp>
        <p:nvSpPr>
          <p:cNvPr id="93" name="Google Shape;93;p1"/>
          <p:cNvSpPr txBox="1"/>
          <p:nvPr/>
        </p:nvSpPr>
        <p:spPr>
          <a:xfrm>
            <a:off x="683568" y="3940227"/>
            <a:ext cx="7776864" cy="203132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it-IT" sz="1800" dirty="0">
                <a:solidFill>
                  <a:srgbClr val="FF0000"/>
                </a:solidFill>
                <a:latin typeface="Calibri"/>
                <a:ea typeface="Calibri"/>
                <a:cs typeface="Calibri"/>
                <a:sym typeface="Calibri"/>
              </a:rPr>
              <a:t>SALTI DI BASE SENZA ROTAZIONE:</a:t>
            </a:r>
            <a:endParaRPr dirty="0"/>
          </a:p>
          <a:p>
            <a:pPr marL="0" marR="0" lvl="0" indent="0" algn="l" rtl="0">
              <a:spcBef>
                <a:spcPts val="0"/>
              </a:spcBef>
              <a:spcAft>
                <a:spcPts val="0"/>
              </a:spcAft>
              <a:buNone/>
            </a:pPr>
            <a:r>
              <a:rPr lang="it-IT" sz="1800" dirty="0">
                <a:solidFill>
                  <a:schemeClr val="tx1"/>
                </a:solidFill>
                <a:latin typeface="Calibri"/>
                <a:ea typeface="Calibri"/>
                <a:cs typeface="Calibri"/>
                <a:sym typeface="Calibri"/>
              </a:rPr>
              <a:t>RACCOLTI, DIVARICATI CARPI, CARPIATI UNITI, SEDUTO DEVONO SEGUIRE GLI STEP DIDATTICI DELLE CANDELE:</a:t>
            </a:r>
            <a:endParaRPr dirty="0">
              <a:solidFill>
                <a:schemeClr val="tx1"/>
              </a:solidFill>
            </a:endParaRPr>
          </a:p>
          <a:p>
            <a:pPr marL="342900" marR="0" lvl="0" indent="-342900" algn="l" rtl="0">
              <a:spcBef>
                <a:spcPts val="0"/>
              </a:spcBef>
              <a:spcAft>
                <a:spcPts val="0"/>
              </a:spcAft>
              <a:buClr>
                <a:schemeClr val="dk1"/>
              </a:buClr>
              <a:buSzPts val="1800"/>
              <a:buFont typeface="Calibri"/>
              <a:buAutoNum type="arabicParenR"/>
            </a:pPr>
            <a:r>
              <a:rPr lang="it-IT" sz="1800" dirty="0">
                <a:solidFill>
                  <a:schemeClr val="dk1"/>
                </a:solidFill>
                <a:latin typeface="Calibri"/>
                <a:ea typeface="Calibri"/>
                <a:cs typeface="Calibri"/>
                <a:sym typeface="Calibri"/>
              </a:rPr>
              <a:t>LO STACCO DI QUESTI SALTI SI FARA’ PRIMA A BRACCIA BASSE E POI VIA DICENDO FINO AD ARRIVARE ALLO STACCO MOVIMENTO </a:t>
            </a:r>
            <a:r>
              <a:rPr lang="it-IT" sz="1800" dirty="0" smtClean="0">
                <a:solidFill>
                  <a:schemeClr val="dk1"/>
                </a:solidFill>
                <a:latin typeface="Calibri"/>
                <a:ea typeface="Calibri"/>
                <a:cs typeface="Calibri"/>
                <a:sym typeface="Calibri"/>
              </a:rPr>
              <a:t>COMPLETO</a:t>
            </a:r>
            <a:endParaRPr dirty="0"/>
          </a:p>
          <a:p>
            <a:pPr marL="342900" marR="0" lvl="0" indent="-342900" algn="l" rtl="0">
              <a:spcBef>
                <a:spcPts val="0"/>
              </a:spcBef>
              <a:spcAft>
                <a:spcPts val="0"/>
              </a:spcAft>
              <a:buClr>
                <a:schemeClr val="dk1"/>
              </a:buClr>
              <a:buSzPts val="1800"/>
              <a:buFont typeface="Calibri"/>
              <a:buAutoNum type="arabicParenR"/>
            </a:pPr>
            <a:r>
              <a:rPr lang="it-IT" sz="1800" dirty="0">
                <a:solidFill>
                  <a:schemeClr val="dk1"/>
                </a:solidFill>
                <a:latin typeface="Calibri"/>
                <a:ea typeface="Calibri"/>
                <a:cs typeface="Calibri"/>
                <a:sym typeface="Calibri"/>
              </a:rPr>
              <a:t>OGNI FASE DI APERTURA FINIRA’ PRIMA A BRACCIA BASSE, POI IN ALTO FINO A COLLEGARE PIU’ SALTI CON IL MOVIMENTO COMPLETO DELLE BRACCIA</a:t>
            </a:r>
            <a:endParaRPr sz="1800" dirty="0">
              <a:solidFill>
                <a:schemeClr val="dk1"/>
              </a:solidFill>
              <a:latin typeface="Calibri"/>
              <a:ea typeface="Calibri"/>
              <a:cs typeface="Calibri"/>
              <a:sym typeface="Calibri"/>
            </a:endParaRPr>
          </a:p>
        </p:txBody>
      </p:sp>
      <p:sp>
        <p:nvSpPr>
          <p:cNvPr id="2" name="Segnaposto piè di pagina 1"/>
          <p:cNvSpPr>
            <a:spLocks noGrp="1"/>
          </p:cNvSpPr>
          <p:nvPr>
            <p:ph type="ftr" idx="11"/>
          </p:nvPr>
        </p:nvSpPr>
        <p:spPr>
          <a:xfrm>
            <a:off x="0" y="6495060"/>
            <a:ext cx="5622636" cy="365125"/>
          </a:xfrm>
        </p:spPr>
        <p:txBody>
          <a:bodyPr/>
          <a:lstStyle/>
          <a:p>
            <a:r>
              <a:rPr lang="it-IT" dirty="0" smtClean="0"/>
              <a:t>FEDERAZIONE GINNASTICA D'ITALIA - Direzione Tecnica Nazionale Trampolino Elastico</a:t>
            </a:r>
            <a:endParaRPr lang="it-IT" dirty="0"/>
          </a:p>
        </p:txBody>
      </p:sp>
      <p:pic>
        <p:nvPicPr>
          <p:cNvPr id="8" name="Immagin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8735" y="13170"/>
            <a:ext cx="1060704" cy="1060704"/>
          </a:xfrm>
          <a:prstGeom prst="rect">
            <a:avLst/>
          </a:prstGeom>
        </p:spPr>
      </p:pic>
      <p:sp>
        <p:nvSpPr>
          <p:cNvPr id="4" name="Segnaposto numero diapositiva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it-IT" smtClean="0"/>
              <a:t>3</a:t>
            </a:fld>
            <a:endParaRPr lang="it-IT"/>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2" name="Segnaposto piè di pagina 1"/>
          <p:cNvSpPr>
            <a:spLocks noGrp="1"/>
          </p:cNvSpPr>
          <p:nvPr>
            <p:ph type="ftr" idx="11"/>
          </p:nvPr>
        </p:nvSpPr>
        <p:spPr>
          <a:xfrm>
            <a:off x="0" y="6492875"/>
            <a:ext cx="6019800" cy="365125"/>
          </a:xfrm>
        </p:spPr>
        <p:txBody>
          <a:bodyPr/>
          <a:lstStyle/>
          <a:p>
            <a:r>
              <a:rPr lang="it-IT" dirty="0" smtClean="0"/>
              <a:t>FEDERAZIONE GINNASTICA D'ITALIA - Direzione Tecnica Nazionale Trampolino Elastico</a:t>
            </a:r>
            <a:endParaRPr lang="it-IT" dirty="0"/>
          </a:p>
        </p:txBody>
      </p:sp>
      <p:pic>
        <p:nvPicPr>
          <p:cNvPr id="6" name="Immagin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98" y="13170"/>
            <a:ext cx="1060704" cy="1060704"/>
          </a:xfrm>
          <a:prstGeom prst="rect">
            <a:avLst/>
          </a:prstGeom>
        </p:spPr>
      </p:pic>
      <p:pic>
        <p:nvPicPr>
          <p:cNvPr id="7" name="Google Shape;91;p1" descr="Immagine_Marco2"/>
          <p:cNvPicPr preferRelativeResize="0"/>
          <p:nvPr/>
        </p:nvPicPr>
        <p:blipFill rotWithShape="1">
          <a:blip r:embed="rId4">
            <a:alphaModFix/>
          </a:blip>
          <a:srcRect/>
          <a:stretch/>
        </p:blipFill>
        <p:spPr>
          <a:xfrm>
            <a:off x="1662113" y="332656"/>
            <a:ext cx="5819775" cy="5757317"/>
          </a:xfrm>
          <a:prstGeom prst="rect">
            <a:avLst/>
          </a:prstGeom>
          <a:noFill/>
          <a:ln>
            <a:noFill/>
          </a:ln>
        </p:spPr>
      </p:pic>
      <p:sp>
        <p:nvSpPr>
          <p:cNvPr id="98" name="Google Shape;98;p2"/>
          <p:cNvSpPr txBox="1"/>
          <p:nvPr/>
        </p:nvSpPr>
        <p:spPr>
          <a:xfrm>
            <a:off x="719064" y="1163711"/>
            <a:ext cx="8424936" cy="501671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it-IT" sz="1800" dirty="0">
                <a:solidFill>
                  <a:srgbClr val="FF0000"/>
                </a:solidFill>
                <a:latin typeface="Calibri"/>
                <a:ea typeface="Calibri"/>
                <a:cs typeface="Calibri"/>
                <a:sym typeface="Calibri"/>
              </a:rPr>
              <a:t>I PRIMI SALTI CON ROTAZIONI DI 90° E 180° </a:t>
            </a:r>
            <a:r>
              <a:rPr lang="it-IT" sz="1800" dirty="0" smtClean="0">
                <a:solidFill>
                  <a:srgbClr val="FF0000"/>
                </a:solidFill>
                <a:latin typeface="Calibri"/>
                <a:ea typeface="Calibri"/>
                <a:cs typeface="Calibri"/>
                <a:sym typeface="Calibri"/>
              </a:rPr>
              <a:t>SULL’ASSE  </a:t>
            </a:r>
            <a:r>
              <a:rPr lang="it-IT" sz="1800" dirty="0">
                <a:solidFill>
                  <a:srgbClr val="FF0000"/>
                </a:solidFill>
                <a:latin typeface="Calibri"/>
                <a:ea typeface="Calibri"/>
                <a:cs typeface="Calibri"/>
                <a:sym typeface="Calibri"/>
              </a:rPr>
              <a:t>TRASVERSALE E LONGITUDINALE</a:t>
            </a:r>
            <a:r>
              <a:rPr lang="it-IT" sz="1800" dirty="0" smtClean="0">
                <a:solidFill>
                  <a:srgbClr val="FF0000"/>
                </a:solidFill>
                <a:latin typeface="Calibri"/>
                <a:ea typeface="Calibri"/>
                <a:cs typeface="Calibri"/>
                <a:sym typeface="Calibri"/>
              </a:rPr>
              <a:t>:</a:t>
            </a:r>
          </a:p>
          <a:p>
            <a:pPr marL="0" marR="0" lvl="0" indent="0" algn="l" rtl="0">
              <a:spcBef>
                <a:spcPts val="0"/>
              </a:spcBef>
              <a:spcAft>
                <a:spcPts val="0"/>
              </a:spcAft>
              <a:buNone/>
            </a:pPr>
            <a:endParaRPr dirty="0"/>
          </a:p>
          <a:p>
            <a:pPr marL="342900" marR="0" lvl="0" indent="-342900" algn="l" rtl="0">
              <a:spcBef>
                <a:spcPts val="0"/>
              </a:spcBef>
              <a:spcAft>
                <a:spcPts val="0"/>
              </a:spcAft>
              <a:buClr>
                <a:schemeClr val="dk1"/>
              </a:buClr>
              <a:buSzPts val="1800"/>
              <a:buFont typeface="Calibri"/>
              <a:buAutoNum type="arabicParenR"/>
            </a:pPr>
            <a:r>
              <a:rPr lang="it-IT" sz="1800" dirty="0">
                <a:solidFill>
                  <a:schemeClr val="dk1"/>
                </a:solidFill>
                <a:latin typeface="Calibri"/>
                <a:ea typeface="Calibri"/>
                <a:cs typeface="Calibri"/>
                <a:sym typeface="Calibri"/>
              </a:rPr>
              <a:t>CADUTE PRONI E SUPINI E’ FONDAMENTALE IL MATERASSINO </a:t>
            </a:r>
            <a:r>
              <a:rPr lang="it-IT" sz="1800" dirty="0" smtClean="0">
                <a:solidFill>
                  <a:schemeClr val="dk1"/>
                </a:solidFill>
                <a:latin typeface="Calibri"/>
                <a:ea typeface="Calibri"/>
                <a:cs typeface="Calibri"/>
                <a:sym typeface="Calibri"/>
              </a:rPr>
              <a:t>DI ASSISTENZA</a:t>
            </a:r>
            <a:endParaRPr sz="1800" dirty="0">
              <a:solidFill>
                <a:schemeClr val="dk1"/>
              </a:solidFill>
              <a:latin typeface="Calibri"/>
              <a:ea typeface="Calibri"/>
              <a:cs typeface="Calibri"/>
              <a:sym typeface="Calibri"/>
            </a:endParaRPr>
          </a:p>
          <a:p>
            <a:pPr marL="342900" marR="0" lvl="0" indent="-342900" algn="l" rtl="0">
              <a:spcBef>
                <a:spcPts val="0"/>
              </a:spcBef>
              <a:spcAft>
                <a:spcPts val="0"/>
              </a:spcAft>
              <a:buClr>
                <a:schemeClr val="dk1"/>
              </a:buClr>
              <a:buSzPts val="1800"/>
              <a:buFont typeface="Calibri"/>
              <a:buAutoNum type="arabicParenR"/>
            </a:pPr>
            <a:r>
              <a:rPr lang="it-IT" sz="1800" dirty="0">
                <a:solidFill>
                  <a:schemeClr val="dk1"/>
                </a:solidFill>
                <a:latin typeface="Calibri"/>
                <a:ea typeface="Calibri"/>
                <a:cs typeface="Calibri"/>
                <a:sym typeface="Calibri"/>
              </a:rPr>
              <a:t>E’ FONDAMENTALE PROCEDERE CON MOVIMENTI CON STACCHI PIU’ SEMPLICI PER POI PASSARE A QUELLI PIU’ COMPLESSI</a:t>
            </a:r>
            <a:endParaRPr dirty="0"/>
          </a:p>
          <a:p>
            <a:pPr marL="342900" marR="0" lvl="0" indent="-342900" algn="l" rtl="0">
              <a:spcBef>
                <a:spcPts val="0"/>
              </a:spcBef>
              <a:spcAft>
                <a:spcPts val="0"/>
              </a:spcAft>
              <a:buClr>
                <a:schemeClr val="dk1"/>
              </a:buClr>
              <a:buSzPts val="1800"/>
              <a:buFont typeface="Calibri"/>
              <a:buAutoNum type="arabicParenR"/>
            </a:pPr>
            <a:r>
              <a:rPr lang="it-IT" sz="1800" dirty="0">
                <a:solidFill>
                  <a:schemeClr val="dk1"/>
                </a:solidFill>
                <a:latin typeface="Calibri"/>
                <a:ea typeface="Calibri"/>
                <a:cs typeface="Calibri"/>
                <a:sym typeface="Calibri"/>
              </a:rPr>
              <a:t>NELLE POSIZIONI SUPINE E PRONI E’ FONDAMENTALE STUDIARE BENE LE POSIZIONI DI IMPATTO CON IL TELO, CHE POSSONO CREARE, SE MALE </a:t>
            </a:r>
            <a:r>
              <a:rPr lang="it-IT" sz="1800" dirty="0" smtClean="0">
                <a:solidFill>
                  <a:schemeClr val="dk1"/>
                </a:solidFill>
                <a:latin typeface="Calibri"/>
                <a:ea typeface="Calibri"/>
                <a:cs typeface="Calibri"/>
                <a:sym typeface="Calibri"/>
              </a:rPr>
              <a:t>AFFRONTATE, TRAUMI </a:t>
            </a:r>
            <a:r>
              <a:rPr lang="it-IT" sz="1800" dirty="0">
                <a:solidFill>
                  <a:schemeClr val="dk1"/>
                </a:solidFill>
                <a:latin typeface="Calibri"/>
                <a:ea typeface="Calibri"/>
                <a:cs typeface="Calibri"/>
                <a:sym typeface="Calibri"/>
              </a:rPr>
              <a:t>FISIOLOGICI E </a:t>
            </a:r>
            <a:r>
              <a:rPr lang="it-IT" sz="1800" dirty="0" smtClean="0">
                <a:solidFill>
                  <a:schemeClr val="dk1"/>
                </a:solidFill>
                <a:latin typeface="Calibri"/>
                <a:ea typeface="Calibri"/>
                <a:cs typeface="Calibri"/>
                <a:sym typeface="Calibri"/>
              </a:rPr>
              <a:t>PSICOLOGICI </a:t>
            </a:r>
            <a:r>
              <a:rPr lang="it-IT" sz="1800" dirty="0">
                <a:solidFill>
                  <a:schemeClr val="dk1"/>
                </a:solidFill>
                <a:latin typeface="Calibri"/>
                <a:ea typeface="Calibri"/>
                <a:cs typeface="Calibri"/>
                <a:sym typeface="Calibri"/>
              </a:rPr>
              <a:t>CHE RALLENTANO I TEMPI DI APPRENDIMENTO DEI NUOVI </a:t>
            </a:r>
            <a:r>
              <a:rPr lang="it-IT" sz="1800" dirty="0" smtClean="0">
                <a:solidFill>
                  <a:schemeClr val="dk1"/>
                </a:solidFill>
                <a:latin typeface="Calibri"/>
                <a:ea typeface="Calibri"/>
                <a:cs typeface="Calibri"/>
                <a:sym typeface="Calibri"/>
              </a:rPr>
              <a:t>MOVIMENTI</a:t>
            </a:r>
          </a:p>
          <a:p>
            <a:pPr marL="342900" marR="0" lvl="0" indent="-342900" algn="l" rtl="0">
              <a:spcBef>
                <a:spcPts val="0"/>
              </a:spcBef>
              <a:spcAft>
                <a:spcPts val="0"/>
              </a:spcAft>
              <a:buClr>
                <a:schemeClr val="dk1"/>
              </a:buClr>
              <a:buSzPts val="1800"/>
              <a:buFont typeface="Calibri"/>
              <a:buAutoNum type="arabicParenR"/>
            </a:pPr>
            <a:r>
              <a:rPr lang="it-IT" sz="1800" dirty="0" smtClean="0">
                <a:solidFill>
                  <a:schemeClr val="dk1"/>
                </a:solidFill>
                <a:latin typeface="Calibri"/>
                <a:ea typeface="Calibri"/>
                <a:cs typeface="Calibri"/>
                <a:sym typeface="Calibri"/>
              </a:rPr>
              <a:t>IMPARARE </a:t>
            </a:r>
            <a:r>
              <a:rPr lang="it-IT" sz="1800" dirty="0">
                <a:solidFill>
                  <a:schemeClr val="dk1"/>
                </a:solidFill>
                <a:latin typeface="Calibri"/>
                <a:ea typeface="Calibri"/>
                <a:cs typeface="Calibri"/>
                <a:sym typeface="Calibri"/>
              </a:rPr>
              <a:t>A CONTRASTARE LA ROTAZIONE PER AVERE UN BUON CONTROLLO E ATTERRARE PERFETTAMENTE </a:t>
            </a:r>
            <a:r>
              <a:rPr lang="it-IT" sz="1800" dirty="0" smtClean="0">
                <a:solidFill>
                  <a:schemeClr val="dk1"/>
                </a:solidFill>
                <a:latin typeface="Calibri"/>
                <a:ea typeface="Calibri"/>
                <a:cs typeface="Calibri"/>
                <a:sym typeface="Calibri"/>
              </a:rPr>
              <a:t>ORIZZONTALI</a:t>
            </a:r>
            <a:endParaRPr lang="it-IT" sz="1800" dirty="0" smtClean="0">
              <a:ea typeface="Calibri"/>
            </a:endParaRPr>
          </a:p>
          <a:p>
            <a:pPr marL="342900" marR="0" lvl="0" indent="-342900" algn="l" rtl="0">
              <a:spcBef>
                <a:spcPts val="0"/>
              </a:spcBef>
              <a:spcAft>
                <a:spcPts val="0"/>
              </a:spcAft>
              <a:buClr>
                <a:schemeClr val="dk1"/>
              </a:buClr>
              <a:buSzPts val="1800"/>
              <a:buFont typeface="Calibri"/>
              <a:buAutoNum type="arabicParenR"/>
            </a:pPr>
            <a:r>
              <a:rPr lang="it-IT" sz="1800" dirty="0" smtClean="0">
                <a:solidFill>
                  <a:schemeClr val="dk1"/>
                </a:solidFill>
                <a:latin typeface="Calibri"/>
                <a:ea typeface="Calibri"/>
                <a:cs typeface="Calibri"/>
                <a:sym typeface="Calibri"/>
              </a:rPr>
              <a:t>OCCHI </a:t>
            </a:r>
            <a:r>
              <a:rPr lang="it-IT" sz="1800" dirty="0">
                <a:solidFill>
                  <a:schemeClr val="dk1"/>
                </a:solidFill>
                <a:latin typeface="Calibri"/>
                <a:ea typeface="Calibri"/>
                <a:cs typeface="Calibri"/>
                <a:sym typeface="Calibri"/>
              </a:rPr>
              <a:t>SEMPRE APERTI SIA NELLE </a:t>
            </a:r>
            <a:r>
              <a:rPr lang="it-IT" sz="1800" dirty="0" smtClean="0">
                <a:solidFill>
                  <a:schemeClr val="dk1"/>
                </a:solidFill>
                <a:latin typeface="Calibri"/>
                <a:ea typeface="Calibri"/>
                <a:cs typeface="Calibri"/>
                <a:sym typeface="Calibri"/>
              </a:rPr>
              <a:t>ROTAZIONI, </a:t>
            </a:r>
            <a:r>
              <a:rPr lang="it-IT" sz="1800" dirty="0">
                <a:solidFill>
                  <a:schemeClr val="dk1"/>
                </a:solidFill>
                <a:latin typeface="Calibri"/>
                <a:ea typeface="Calibri"/>
                <a:cs typeface="Calibri"/>
                <a:sym typeface="Calibri"/>
              </a:rPr>
              <a:t>CHE NELL’IMPATTO CON IL TELO PER NON PERDERE </a:t>
            </a:r>
            <a:r>
              <a:rPr lang="it-IT" sz="1800" dirty="0" smtClean="0">
                <a:solidFill>
                  <a:schemeClr val="dk1"/>
                </a:solidFill>
                <a:latin typeface="Calibri"/>
                <a:ea typeface="Calibri"/>
                <a:cs typeface="Calibri"/>
                <a:sym typeface="Calibri"/>
              </a:rPr>
              <a:t>L’ORIENTAMENTO</a:t>
            </a:r>
            <a:endParaRPr lang="it-IT" sz="1800" dirty="0" smtClean="0">
              <a:ea typeface="Calibri"/>
            </a:endParaRPr>
          </a:p>
          <a:p>
            <a:pPr marL="342900" marR="0" lvl="0" indent="-342900" algn="l" rtl="0">
              <a:spcBef>
                <a:spcPts val="0"/>
              </a:spcBef>
              <a:spcAft>
                <a:spcPts val="0"/>
              </a:spcAft>
              <a:buClr>
                <a:schemeClr val="dk1"/>
              </a:buClr>
              <a:buSzPts val="1800"/>
              <a:buFont typeface="Calibri"/>
              <a:buAutoNum type="arabicParenR"/>
            </a:pPr>
            <a:r>
              <a:rPr lang="it-IT" sz="1800" dirty="0" smtClean="0">
                <a:solidFill>
                  <a:schemeClr val="dk1"/>
                </a:solidFill>
                <a:latin typeface="Calibri"/>
                <a:ea typeface="Calibri"/>
                <a:cs typeface="Calibri"/>
                <a:sym typeface="Calibri"/>
              </a:rPr>
              <a:t>CREARE </a:t>
            </a:r>
            <a:r>
              <a:rPr lang="it-IT" sz="1800" dirty="0">
                <a:solidFill>
                  <a:schemeClr val="dk1"/>
                </a:solidFill>
                <a:latin typeface="Calibri"/>
                <a:ea typeface="Calibri"/>
                <a:cs typeface="Calibri"/>
                <a:sym typeface="Calibri"/>
              </a:rPr>
              <a:t>TANTI PUNTI DI RIFERIMENTO, SOPRATTUTTO SUL </a:t>
            </a:r>
            <a:r>
              <a:rPr lang="it-IT" sz="1800" dirty="0" smtClean="0">
                <a:solidFill>
                  <a:schemeClr val="dk1"/>
                </a:solidFill>
                <a:latin typeface="Calibri"/>
                <a:ea typeface="Calibri"/>
                <a:cs typeface="Calibri"/>
                <a:sym typeface="Calibri"/>
              </a:rPr>
              <a:t>TRAMPOLINO</a:t>
            </a:r>
            <a:endParaRPr lang="it-IT" sz="1800" dirty="0" smtClean="0">
              <a:ea typeface="Calibri"/>
            </a:endParaRPr>
          </a:p>
          <a:p>
            <a:pPr marL="342900" marR="0" lvl="0" indent="-342900" algn="l" rtl="0">
              <a:spcBef>
                <a:spcPts val="0"/>
              </a:spcBef>
              <a:spcAft>
                <a:spcPts val="0"/>
              </a:spcAft>
              <a:buClr>
                <a:schemeClr val="dk1"/>
              </a:buClr>
              <a:buSzPts val="1800"/>
              <a:buFont typeface="Calibri"/>
              <a:buAutoNum type="arabicParenR"/>
            </a:pPr>
            <a:r>
              <a:rPr lang="it-IT" sz="1800" dirty="0" smtClean="0">
                <a:solidFill>
                  <a:schemeClr val="dk1"/>
                </a:solidFill>
                <a:latin typeface="Calibri"/>
                <a:ea typeface="Calibri"/>
                <a:cs typeface="Calibri"/>
                <a:sym typeface="Calibri"/>
              </a:rPr>
              <a:t>IN </a:t>
            </a:r>
            <a:r>
              <a:rPr lang="it-IT" sz="1800" dirty="0">
                <a:solidFill>
                  <a:schemeClr val="dk1"/>
                </a:solidFill>
                <a:latin typeface="Calibri"/>
                <a:ea typeface="Calibri"/>
                <a:cs typeface="Calibri"/>
                <a:sym typeface="Calibri"/>
              </a:rPr>
              <a:t>TUTTI GLI AVVITAMENTI, PARTIRE GRADUALMENTE  DAI 180° PER ARRIVARE AI 360° E OLTRE SEMPRE CON GLI OCCHI APERTI E CON GLI ARTI SUP</a:t>
            </a:r>
            <a:r>
              <a:rPr lang="it-IT" sz="1800" dirty="0" smtClean="0">
                <a:solidFill>
                  <a:schemeClr val="dk1"/>
                </a:solidFill>
                <a:latin typeface="Calibri"/>
                <a:ea typeface="Calibri"/>
                <a:cs typeface="Calibri"/>
                <a:sym typeface="Calibri"/>
              </a:rPr>
              <a:t>., </a:t>
            </a:r>
            <a:r>
              <a:rPr lang="it-IT" sz="1800" dirty="0">
                <a:solidFill>
                  <a:schemeClr val="dk1"/>
                </a:solidFill>
                <a:latin typeface="Calibri"/>
                <a:ea typeface="Calibri"/>
                <a:cs typeface="Calibri"/>
                <a:sym typeface="Calibri"/>
              </a:rPr>
              <a:t>SIA RIVOLTI VERSO IL </a:t>
            </a:r>
            <a:r>
              <a:rPr lang="it-IT" sz="1800" dirty="0" smtClean="0">
                <a:solidFill>
                  <a:schemeClr val="dk1"/>
                </a:solidFill>
                <a:latin typeface="Calibri"/>
                <a:ea typeface="Calibri"/>
                <a:cs typeface="Calibri"/>
                <a:sym typeface="Calibri"/>
              </a:rPr>
              <a:t>BASSO, CHE </a:t>
            </a:r>
            <a:r>
              <a:rPr lang="it-IT" sz="1800" dirty="0">
                <a:solidFill>
                  <a:schemeClr val="dk1"/>
                </a:solidFill>
                <a:latin typeface="Calibri"/>
                <a:ea typeface="Calibri"/>
                <a:cs typeface="Calibri"/>
                <a:sym typeface="Calibri"/>
              </a:rPr>
              <a:t>VERSO L’ALTO</a:t>
            </a:r>
          </a:p>
          <a:p>
            <a:pPr marR="0" lvl="0" algn="l" rtl="0">
              <a:spcBef>
                <a:spcPts val="0"/>
              </a:spcBef>
              <a:spcAft>
                <a:spcPts val="0"/>
              </a:spcAft>
              <a:buClr>
                <a:schemeClr val="dk1"/>
              </a:buClr>
              <a:buSzPts val="1800"/>
            </a:pPr>
            <a:endParaRPr sz="1800" dirty="0">
              <a:solidFill>
                <a:schemeClr val="dk1"/>
              </a:solidFill>
              <a:latin typeface="Calibri"/>
              <a:ea typeface="Calibri"/>
              <a:cs typeface="Calibri"/>
              <a:sym typeface="Calibri"/>
            </a:endParaRPr>
          </a:p>
        </p:txBody>
      </p:sp>
      <p:sp>
        <p:nvSpPr>
          <p:cNvPr id="4" name="Segnaposto numero diapositiva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it-IT" smtClean="0"/>
              <a:t>4</a:t>
            </a:fld>
            <a:endParaRPr lang="it-IT"/>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pic>
        <p:nvPicPr>
          <p:cNvPr id="104" name="Google Shape;104;p3" descr="Immagine_Marco2"/>
          <p:cNvPicPr preferRelativeResize="0"/>
          <p:nvPr/>
        </p:nvPicPr>
        <p:blipFill rotWithShape="1">
          <a:blip r:embed="rId3">
            <a:alphaModFix/>
          </a:blip>
          <a:srcRect/>
          <a:stretch/>
        </p:blipFill>
        <p:spPr>
          <a:xfrm>
            <a:off x="1698116" y="332656"/>
            <a:ext cx="5819775" cy="5757317"/>
          </a:xfrm>
          <a:prstGeom prst="rect">
            <a:avLst/>
          </a:prstGeom>
          <a:noFill/>
          <a:ln>
            <a:noFill/>
          </a:ln>
        </p:spPr>
      </p:pic>
      <p:sp>
        <p:nvSpPr>
          <p:cNvPr id="105" name="Google Shape;105;p3"/>
          <p:cNvSpPr txBox="1"/>
          <p:nvPr/>
        </p:nvSpPr>
        <p:spPr>
          <a:xfrm>
            <a:off x="611559" y="1092346"/>
            <a:ext cx="8128687" cy="2308284"/>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None/>
            </a:pPr>
            <a:r>
              <a:rPr lang="it-IT" sz="1800" dirty="0">
                <a:solidFill>
                  <a:srgbClr val="FF0000"/>
                </a:solidFill>
                <a:latin typeface="Calibri"/>
                <a:ea typeface="Calibri"/>
                <a:cs typeface="Calibri"/>
                <a:sym typeface="Calibri"/>
              </a:rPr>
              <a:t>SALTI CON ROTAZIONI TRA I 270° E I 360°</a:t>
            </a:r>
            <a:endParaRPr sz="1800" dirty="0">
              <a:solidFill>
                <a:schemeClr val="dk1"/>
              </a:solidFill>
              <a:latin typeface="Calibri"/>
              <a:ea typeface="Calibri"/>
              <a:cs typeface="Calibri"/>
              <a:sym typeface="Calibri"/>
            </a:endParaRPr>
          </a:p>
          <a:p>
            <a:pPr marL="342900" marR="0" lvl="0" indent="-342900" algn="l" rtl="0">
              <a:spcBef>
                <a:spcPts val="0"/>
              </a:spcBef>
              <a:spcAft>
                <a:spcPts val="0"/>
              </a:spcAft>
              <a:buFont typeface="+mj-lt"/>
              <a:buAutoNum type="arabicParenR"/>
            </a:pPr>
            <a:r>
              <a:rPr lang="it-IT" sz="1800" dirty="0">
                <a:solidFill>
                  <a:schemeClr val="dk1"/>
                </a:solidFill>
                <a:latin typeface="Calibri"/>
                <a:ea typeface="Calibri"/>
                <a:cs typeface="Calibri"/>
                <a:sym typeface="Calibri"/>
              </a:rPr>
              <a:t>PER I SALTI CON ROTAZIONE INDIETRO E’ INDISPENSABILE INIZIARE CON I SALTI CON ROTAZIONE DI 360° </a:t>
            </a:r>
            <a:r>
              <a:rPr lang="it-IT" sz="1800" dirty="0" smtClean="0">
                <a:solidFill>
                  <a:schemeClr val="dk1"/>
                </a:solidFill>
                <a:latin typeface="Calibri"/>
                <a:ea typeface="Calibri"/>
                <a:cs typeface="Calibri"/>
                <a:sym typeface="Calibri"/>
              </a:rPr>
              <a:t>E, SUCCESSIVAMENTE, </a:t>
            </a:r>
            <a:r>
              <a:rPr lang="it-IT" sz="1800" dirty="0">
                <a:solidFill>
                  <a:schemeClr val="dk1"/>
                </a:solidFill>
                <a:latin typeface="Calibri"/>
                <a:ea typeface="Calibri"/>
                <a:cs typeface="Calibri"/>
                <a:sym typeface="Calibri"/>
              </a:rPr>
              <a:t>QUANDO IL CONTROLLO E’ OTTIMO E LA ROTAZIONE NON E’ MAI ECCESSIVAMENTE </a:t>
            </a:r>
            <a:r>
              <a:rPr lang="it-IT" sz="1800" dirty="0" smtClean="0">
                <a:solidFill>
                  <a:schemeClr val="dk1"/>
                </a:solidFill>
                <a:latin typeface="Calibri"/>
                <a:ea typeface="Calibri"/>
                <a:cs typeface="Calibri"/>
                <a:sym typeface="Calibri"/>
              </a:rPr>
              <a:t>VELOCE, </a:t>
            </a:r>
            <a:r>
              <a:rPr lang="it-IT" sz="1800" dirty="0">
                <a:solidFill>
                  <a:schemeClr val="dk1"/>
                </a:solidFill>
                <a:latin typeface="Calibri"/>
                <a:ea typeface="Calibri"/>
                <a:cs typeface="Calibri"/>
                <a:sym typeface="Calibri"/>
              </a:rPr>
              <a:t>SI PUO’ PASSARE AI SALTI DI 270</a:t>
            </a:r>
            <a:r>
              <a:rPr lang="it-IT" sz="1800" dirty="0" smtClean="0">
                <a:solidFill>
                  <a:schemeClr val="dk1"/>
                </a:solidFill>
                <a:latin typeface="Calibri"/>
                <a:ea typeface="Calibri"/>
                <a:cs typeface="Calibri"/>
                <a:sym typeface="Calibri"/>
              </a:rPr>
              <a:t>°.</a:t>
            </a:r>
          </a:p>
          <a:p>
            <a:pPr marL="342900" marR="0" lvl="0" indent="-342900" algn="l" rtl="0">
              <a:spcBef>
                <a:spcPts val="0"/>
              </a:spcBef>
              <a:spcAft>
                <a:spcPts val="0"/>
              </a:spcAft>
              <a:buFont typeface="+mj-lt"/>
              <a:buAutoNum type="arabicParenR"/>
            </a:pPr>
            <a:r>
              <a:rPr lang="it-IT" sz="1800" dirty="0" smtClean="0">
                <a:solidFill>
                  <a:schemeClr val="dk1"/>
                </a:solidFill>
                <a:latin typeface="Calibri"/>
                <a:ea typeface="Calibri"/>
                <a:cs typeface="Calibri"/>
                <a:sym typeface="Calibri"/>
              </a:rPr>
              <a:t>PER </a:t>
            </a:r>
            <a:r>
              <a:rPr lang="it-IT" sz="1800" dirty="0">
                <a:solidFill>
                  <a:schemeClr val="dk1"/>
                </a:solidFill>
                <a:latin typeface="Calibri"/>
                <a:ea typeface="Calibri"/>
                <a:cs typeface="Calibri"/>
                <a:sym typeface="Calibri"/>
              </a:rPr>
              <a:t>LE ROTAZIONI AVANTI INVECE SI PUO TRANSITARE SUBITO </a:t>
            </a:r>
            <a:r>
              <a:rPr lang="it-IT" sz="1800" dirty="0" smtClean="0">
                <a:solidFill>
                  <a:schemeClr val="dk1"/>
                </a:solidFill>
                <a:latin typeface="Calibri"/>
                <a:ea typeface="Calibri"/>
                <a:cs typeface="Calibri"/>
                <a:sym typeface="Calibri"/>
              </a:rPr>
              <a:t>IN </a:t>
            </a:r>
            <a:r>
              <a:rPr lang="it-IT" sz="1800" dirty="0">
                <a:solidFill>
                  <a:schemeClr val="dk1"/>
                </a:solidFill>
                <a:latin typeface="Calibri"/>
                <a:ea typeface="Calibri"/>
                <a:cs typeface="Calibri"/>
                <a:sym typeface="Calibri"/>
              </a:rPr>
              <a:t>DIREZIONE DEL 270°, PERCHE’ GLI ARRIVI DI SCHIENA SONO MENO TRAUMATICI, OVVIAMENTE SEMPRE CON L’ASSISTENZA DELL’ISTRUTTORE E DEL MATERASSINO</a:t>
            </a:r>
            <a:endParaRPr dirty="0"/>
          </a:p>
        </p:txBody>
      </p:sp>
      <p:sp>
        <p:nvSpPr>
          <p:cNvPr id="106" name="Google Shape;106;p3"/>
          <p:cNvSpPr txBox="1"/>
          <p:nvPr/>
        </p:nvSpPr>
        <p:spPr>
          <a:xfrm>
            <a:off x="575556" y="3400630"/>
            <a:ext cx="7992888" cy="2862322"/>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None/>
            </a:pPr>
            <a:r>
              <a:rPr lang="it-IT" sz="1800" dirty="0">
                <a:solidFill>
                  <a:srgbClr val="FF0000"/>
                </a:solidFill>
                <a:latin typeface="Calibri"/>
                <a:ea typeface="Calibri"/>
                <a:cs typeface="Calibri"/>
                <a:sym typeface="Calibri"/>
              </a:rPr>
              <a:t>CARATTERISTICHE  TECNICHE DEL MATERASSINO DI ASSISTENZA</a:t>
            </a:r>
            <a:endParaRPr dirty="0"/>
          </a:p>
          <a:p>
            <a:pPr marL="0" marR="0" lvl="0" indent="0" algn="l" rtl="0">
              <a:spcBef>
                <a:spcPts val="0"/>
              </a:spcBef>
              <a:spcAft>
                <a:spcPts val="0"/>
              </a:spcAft>
              <a:buNone/>
            </a:pPr>
            <a:r>
              <a:rPr lang="it-IT" sz="1800" dirty="0">
                <a:solidFill>
                  <a:schemeClr val="dk1"/>
                </a:solidFill>
                <a:latin typeface="Calibri"/>
                <a:ea typeface="Calibri"/>
                <a:cs typeface="Calibri"/>
                <a:sym typeface="Calibri"/>
              </a:rPr>
              <a:t>IL MATERASSINO DI ASSISTENZA RIMANE UN AUSILIO INDISPENSABILE PER L’ATTIVITA’ DEL TRAMPOLINO, GUAI A CHI NON LO UTILIZZA. FONDAMENTALE ANCHE PER I SALTI PIU’ SEMPLICI SOPRATTUTTO QUANDO IL CONTROLLO POSTURALE RIMANE ANCORA APPROSSIMATIVO. SI POSSONO ACQUISTARE MATERASSINI OMOLOGATI DALLA FIG O COMPRARNE FATTI DA ARTIGIANI, LA COSA IMPORTANTE E’ CHE DEVONO AVERE UNA DENSITA’ DEL MATERIALE ESPANSO MOLTO ALTA ALL’INCIRCA INTORNO AL 30, L’ALTEZZA CONSIGLIATA E’ DAI 10 AI 20 CM, PER UNA LUNGHEZZA  TRA I 180CM E I 200CM ED UNA LARGHEZZA DI 100CM, INFINE LA COPERTURA DEVE ESSERE IGNIFUGA.</a:t>
            </a:r>
            <a:endParaRPr sz="1800" dirty="0">
              <a:solidFill>
                <a:schemeClr val="dk1"/>
              </a:solidFill>
              <a:latin typeface="Calibri"/>
              <a:ea typeface="Calibri"/>
              <a:cs typeface="Calibri"/>
              <a:sym typeface="Calibri"/>
            </a:endParaRPr>
          </a:p>
        </p:txBody>
      </p:sp>
      <p:sp>
        <p:nvSpPr>
          <p:cNvPr id="2" name="Segnaposto piè di pagina 1"/>
          <p:cNvSpPr>
            <a:spLocks noGrp="1"/>
          </p:cNvSpPr>
          <p:nvPr>
            <p:ph type="ftr" idx="11"/>
          </p:nvPr>
        </p:nvSpPr>
        <p:spPr>
          <a:xfrm>
            <a:off x="1" y="6484538"/>
            <a:ext cx="5532582" cy="365125"/>
          </a:xfrm>
        </p:spPr>
        <p:txBody>
          <a:bodyPr/>
          <a:lstStyle/>
          <a:p>
            <a:r>
              <a:rPr lang="it-IT" dirty="0" smtClean="0"/>
              <a:t>FEDERAZIONE GINNASTICA D'ITALIA - Direzione Tecnica Nazionale Trampolino Elastico</a:t>
            </a:r>
            <a:endParaRPr lang="it-IT" dirty="0"/>
          </a:p>
        </p:txBody>
      </p:sp>
      <p:pic>
        <p:nvPicPr>
          <p:cNvPr id="8" name="Immagin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499" y="3934"/>
            <a:ext cx="1060704" cy="1060704"/>
          </a:xfrm>
          <a:prstGeom prst="rect">
            <a:avLst/>
          </a:prstGeom>
        </p:spPr>
      </p:pic>
      <p:sp>
        <p:nvSpPr>
          <p:cNvPr id="5" name="Segnaposto numero diapositiva 4"/>
          <p:cNvSpPr>
            <a:spLocks noGrp="1"/>
          </p:cNvSpPr>
          <p:nvPr>
            <p:ph type="sldNum" idx="12"/>
          </p:nvPr>
        </p:nvSpPr>
        <p:spPr/>
        <p:txBody>
          <a:bodyPr/>
          <a:lstStyle/>
          <a:p>
            <a:pPr marL="0" lvl="0" indent="0" algn="r" rtl="0">
              <a:spcBef>
                <a:spcPts val="0"/>
              </a:spcBef>
              <a:spcAft>
                <a:spcPts val="0"/>
              </a:spcAft>
              <a:buNone/>
            </a:pPr>
            <a:fld id="{00000000-1234-1234-1234-123412341234}" type="slidenum">
              <a:rPr lang="it-IT" smtClean="0"/>
              <a:t>5</a:t>
            </a:fld>
            <a:endParaRPr lang="it-IT"/>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pic>
        <p:nvPicPr>
          <p:cNvPr id="111" name="Google Shape;111;p4" descr="Immagine_Marco2"/>
          <p:cNvPicPr preferRelativeResize="0"/>
          <p:nvPr/>
        </p:nvPicPr>
        <p:blipFill rotWithShape="1">
          <a:blip r:embed="rId3">
            <a:alphaModFix/>
          </a:blip>
          <a:srcRect/>
          <a:stretch/>
        </p:blipFill>
        <p:spPr>
          <a:xfrm>
            <a:off x="1698116" y="332656"/>
            <a:ext cx="5819775" cy="5757317"/>
          </a:xfrm>
          <a:prstGeom prst="rect">
            <a:avLst/>
          </a:prstGeom>
          <a:noFill/>
          <a:ln>
            <a:noFill/>
          </a:ln>
        </p:spPr>
      </p:pic>
      <p:sp>
        <p:nvSpPr>
          <p:cNvPr id="112" name="Google Shape;112;p4"/>
          <p:cNvSpPr txBox="1"/>
          <p:nvPr/>
        </p:nvSpPr>
        <p:spPr>
          <a:xfrm>
            <a:off x="604504" y="1142515"/>
            <a:ext cx="8364006" cy="2308324"/>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None/>
            </a:pPr>
            <a:r>
              <a:rPr lang="it-IT" sz="1800" dirty="0">
                <a:solidFill>
                  <a:srgbClr val="FF0000"/>
                </a:solidFill>
                <a:latin typeface="Calibri"/>
                <a:ea typeface="Calibri"/>
                <a:cs typeface="Calibri"/>
                <a:sym typeface="Calibri"/>
              </a:rPr>
              <a:t>QUANDO UNIRE IL ¾ CON IL CODY</a:t>
            </a:r>
            <a:endParaRPr dirty="0"/>
          </a:p>
          <a:p>
            <a:pPr marL="342900" marR="0" lvl="0" indent="-342900" algn="l" rtl="0">
              <a:spcBef>
                <a:spcPts val="0"/>
              </a:spcBef>
              <a:spcAft>
                <a:spcPts val="0"/>
              </a:spcAft>
              <a:buFont typeface="+mj-lt"/>
              <a:buAutoNum type="arabicParenR"/>
            </a:pPr>
            <a:r>
              <a:rPr lang="it-IT" sz="1800" dirty="0">
                <a:solidFill>
                  <a:schemeClr val="dk1"/>
                </a:solidFill>
                <a:latin typeface="Calibri"/>
                <a:ea typeface="Calibri"/>
                <a:cs typeface="Calibri"/>
                <a:sym typeface="Calibri"/>
              </a:rPr>
              <a:t>REQUISITI: ¾ CON CONTROLLO DELLA ROTAZIONE, SIGNIFICA CHE L’ATLETA DEVE ARRIVARE IN POSIZIONE PRONA SEMPRE CON CONTROLLO E </a:t>
            </a:r>
            <a:r>
              <a:rPr lang="it-IT" sz="1800" dirty="0" smtClean="0">
                <a:solidFill>
                  <a:schemeClr val="dk1"/>
                </a:solidFill>
                <a:latin typeface="Calibri"/>
                <a:ea typeface="Calibri"/>
                <a:cs typeface="Calibri"/>
                <a:sym typeface="Calibri"/>
              </a:rPr>
              <a:t>SICUREZZA.</a:t>
            </a:r>
            <a:endParaRPr lang="it-IT" dirty="0">
              <a:ea typeface="Calibri"/>
            </a:endParaRPr>
          </a:p>
          <a:p>
            <a:pPr marL="342900" marR="0" lvl="0" indent="-342900" algn="l" rtl="0">
              <a:spcBef>
                <a:spcPts val="0"/>
              </a:spcBef>
              <a:spcAft>
                <a:spcPts val="0"/>
              </a:spcAft>
              <a:buFont typeface="+mj-lt"/>
              <a:buAutoNum type="arabicParenR"/>
            </a:pPr>
            <a:r>
              <a:rPr lang="it-IT" sz="1800" dirty="0" smtClean="0">
                <a:solidFill>
                  <a:schemeClr val="dk1"/>
                </a:solidFill>
                <a:latin typeface="Calibri"/>
                <a:ea typeface="Calibri"/>
                <a:cs typeface="Calibri"/>
                <a:sym typeface="Calibri"/>
              </a:rPr>
              <a:t>SAPER </a:t>
            </a:r>
            <a:r>
              <a:rPr lang="it-IT" sz="1800" dirty="0">
                <a:solidFill>
                  <a:schemeClr val="dk1"/>
                </a:solidFill>
                <a:latin typeface="Calibri"/>
                <a:ea typeface="Calibri"/>
                <a:cs typeface="Calibri"/>
                <a:sym typeface="Calibri"/>
              </a:rPr>
              <a:t>ESEGUIRE DALLA CADUTA PRONI 180° SULL’ASSE TRASVERALE IN POSIZIONE TESA CON ARRIVI </a:t>
            </a:r>
            <a:r>
              <a:rPr lang="it-IT" sz="1800" dirty="0" smtClean="0">
                <a:solidFill>
                  <a:schemeClr val="dk1"/>
                </a:solidFill>
                <a:latin typeface="Calibri"/>
                <a:ea typeface="Calibri"/>
                <a:cs typeface="Calibri"/>
                <a:sym typeface="Calibri"/>
              </a:rPr>
              <a:t>SUPINI.</a:t>
            </a:r>
            <a:endParaRPr lang="it-IT" dirty="0">
              <a:ea typeface="Calibri"/>
            </a:endParaRPr>
          </a:p>
          <a:p>
            <a:pPr marL="342900" marR="0" lvl="0" indent="-342900" algn="l" rtl="0">
              <a:spcBef>
                <a:spcPts val="0"/>
              </a:spcBef>
              <a:spcAft>
                <a:spcPts val="0"/>
              </a:spcAft>
              <a:buFont typeface="+mj-lt"/>
              <a:buAutoNum type="arabicParenR"/>
            </a:pPr>
            <a:r>
              <a:rPr lang="it-IT" sz="1800" dirty="0" smtClean="0">
                <a:solidFill>
                  <a:schemeClr val="dk1"/>
                </a:solidFill>
                <a:latin typeface="Calibri"/>
                <a:ea typeface="Calibri"/>
                <a:cs typeface="Calibri"/>
                <a:sym typeface="Calibri"/>
              </a:rPr>
              <a:t>ESEGUIRE </a:t>
            </a:r>
            <a:r>
              <a:rPr lang="it-IT" sz="1800" dirty="0">
                <a:solidFill>
                  <a:schemeClr val="dk1"/>
                </a:solidFill>
                <a:latin typeface="Calibri"/>
                <a:ea typeface="Calibri"/>
                <a:cs typeface="Calibri"/>
                <a:sym typeface="Calibri"/>
              </a:rPr>
              <a:t>CON ASSISTENZA DELL’ISTRUTTORE IL CODY DALLA CADUTA PRONA</a:t>
            </a:r>
            <a:endParaRPr dirty="0"/>
          </a:p>
          <a:p>
            <a:pPr marL="0" marR="0" lvl="0" indent="0" algn="l" rtl="0">
              <a:spcBef>
                <a:spcPts val="0"/>
              </a:spcBef>
              <a:spcAft>
                <a:spcPts val="0"/>
              </a:spcAft>
              <a:buNone/>
            </a:pPr>
            <a:r>
              <a:rPr lang="it-IT" sz="1800" dirty="0">
                <a:solidFill>
                  <a:schemeClr val="dk1"/>
                </a:solidFill>
                <a:latin typeface="Calibri"/>
                <a:ea typeface="Calibri"/>
                <a:cs typeface="Calibri"/>
                <a:sym typeface="Calibri"/>
              </a:rPr>
              <a:t>L’ALLENATORE DEVE CONOSCERE CON PRECISIONE COME EFFETTUARE L’ASSISTENZA TRASMESSA DURANTE IL TIROCINIO DAI FORMATORI</a:t>
            </a:r>
            <a:endParaRPr sz="1800" dirty="0">
              <a:solidFill>
                <a:schemeClr val="dk1"/>
              </a:solidFill>
              <a:latin typeface="Calibri"/>
              <a:ea typeface="Calibri"/>
              <a:cs typeface="Calibri"/>
              <a:sym typeface="Calibri"/>
            </a:endParaRPr>
          </a:p>
        </p:txBody>
      </p:sp>
      <p:sp>
        <p:nvSpPr>
          <p:cNvPr id="113" name="Google Shape;113;p4"/>
          <p:cNvSpPr txBox="1"/>
          <p:nvPr/>
        </p:nvSpPr>
        <p:spPr>
          <a:xfrm>
            <a:off x="604503" y="3501008"/>
            <a:ext cx="8280920" cy="2862282"/>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None/>
            </a:pPr>
            <a:r>
              <a:rPr lang="it-IT" sz="1800" dirty="0">
                <a:solidFill>
                  <a:srgbClr val="FF0000"/>
                </a:solidFill>
                <a:latin typeface="Calibri"/>
                <a:ea typeface="Calibri"/>
                <a:cs typeface="Calibri"/>
                <a:sym typeface="Calibri"/>
              </a:rPr>
              <a:t>QUANDO ESEGUIRE IL ¾ BARANI BALL OUT</a:t>
            </a:r>
            <a:endParaRPr dirty="0"/>
          </a:p>
          <a:p>
            <a:pPr marL="342900" marR="0" lvl="0" indent="-342900" algn="l" rtl="0">
              <a:spcBef>
                <a:spcPts val="0"/>
              </a:spcBef>
              <a:spcAft>
                <a:spcPts val="0"/>
              </a:spcAft>
              <a:buFont typeface="+mj-lt"/>
              <a:buAutoNum type="arabicParenR"/>
            </a:pPr>
            <a:r>
              <a:rPr lang="it-IT" sz="1800" dirty="0" smtClean="0">
                <a:solidFill>
                  <a:schemeClr val="dk1"/>
                </a:solidFill>
                <a:latin typeface="Calibri"/>
                <a:ea typeface="Calibri"/>
                <a:cs typeface="Calibri"/>
                <a:sym typeface="Calibri"/>
              </a:rPr>
              <a:t>REQUISITI: </a:t>
            </a:r>
            <a:r>
              <a:rPr lang="it-IT" sz="1800" dirty="0">
                <a:solidFill>
                  <a:schemeClr val="dk1"/>
                </a:solidFill>
                <a:latin typeface="Calibri"/>
                <a:ea typeface="Calibri"/>
                <a:cs typeface="Calibri"/>
                <a:sym typeface="Calibri"/>
              </a:rPr>
              <a:t>¾ CON CONTROLLO DELLA ROTAZIONE, SIGNIFICA CHE L’ATLETA DEVE ARRIVARE IN POSIZIONE SUPINA SEMPRE CON CONTROLLO E </a:t>
            </a:r>
            <a:r>
              <a:rPr lang="it-IT" sz="1800" dirty="0" smtClean="0">
                <a:solidFill>
                  <a:schemeClr val="dk1"/>
                </a:solidFill>
                <a:latin typeface="Calibri"/>
                <a:ea typeface="Calibri"/>
                <a:cs typeface="Calibri"/>
                <a:sym typeface="Calibri"/>
              </a:rPr>
              <a:t>SICUREZZA</a:t>
            </a:r>
            <a:endParaRPr lang="it-IT" dirty="0">
              <a:ea typeface="Calibri"/>
            </a:endParaRPr>
          </a:p>
          <a:p>
            <a:pPr marL="342900" marR="0" lvl="0" indent="-342900" algn="l" rtl="0">
              <a:spcBef>
                <a:spcPts val="0"/>
              </a:spcBef>
              <a:spcAft>
                <a:spcPts val="0"/>
              </a:spcAft>
              <a:buFont typeface="+mj-lt"/>
              <a:buAutoNum type="arabicParenR"/>
            </a:pPr>
            <a:r>
              <a:rPr lang="it-IT" sz="1800" dirty="0" smtClean="0">
                <a:solidFill>
                  <a:schemeClr val="dk1"/>
                </a:solidFill>
                <a:latin typeface="Calibri"/>
                <a:ea typeface="Calibri"/>
                <a:cs typeface="Calibri"/>
                <a:sym typeface="Calibri"/>
              </a:rPr>
              <a:t>SAPER </a:t>
            </a:r>
            <a:r>
              <a:rPr lang="it-IT" sz="1800" dirty="0">
                <a:solidFill>
                  <a:schemeClr val="dk1"/>
                </a:solidFill>
                <a:latin typeface="Calibri"/>
                <a:ea typeface="Calibri"/>
                <a:cs typeface="Calibri"/>
                <a:sym typeface="Calibri"/>
              </a:rPr>
              <a:t>ESEGUIRE DALLA CADUTA SUPINI 180° SULL’ASSE TRASVERALE IN POSIZIONE TESA CON ARRIVO IN POSIZIONE </a:t>
            </a:r>
            <a:r>
              <a:rPr lang="it-IT" sz="1800" dirty="0" smtClean="0">
                <a:solidFill>
                  <a:schemeClr val="dk1"/>
                </a:solidFill>
                <a:latin typeface="Calibri"/>
                <a:ea typeface="Calibri"/>
                <a:cs typeface="Calibri"/>
                <a:sym typeface="Calibri"/>
              </a:rPr>
              <a:t>PRONA</a:t>
            </a:r>
            <a:endParaRPr lang="it-IT" sz="1800" dirty="0">
              <a:solidFill>
                <a:schemeClr val="dk1"/>
              </a:solidFill>
              <a:latin typeface="Calibri"/>
              <a:ea typeface="Calibri"/>
              <a:cs typeface="Calibri"/>
              <a:sym typeface="Calibri"/>
            </a:endParaRPr>
          </a:p>
          <a:p>
            <a:pPr marL="342900" marR="0" lvl="0" indent="-342900" algn="l" rtl="0">
              <a:spcBef>
                <a:spcPts val="0"/>
              </a:spcBef>
              <a:spcAft>
                <a:spcPts val="0"/>
              </a:spcAft>
              <a:buFont typeface="+mj-lt"/>
              <a:buAutoNum type="arabicParenR"/>
            </a:pPr>
            <a:r>
              <a:rPr lang="it-IT" sz="1800" dirty="0" smtClean="0">
                <a:solidFill>
                  <a:schemeClr val="dk1"/>
                </a:solidFill>
                <a:latin typeface="Calibri"/>
                <a:ea typeface="Calibri"/>
                <a:cs typeface="Calibri"/>
                <a:sym typeface="Calibri"/>
              </a:rPr>
              <a:t>ESEGUIRE </a:t>
            </a:r>
            <a:r>
              <a:rPr lang="it-IT" sz="1800" dirty="0">
                <a:solidFill>
                  <a:schemeClr val="dk1"/>
                </a:solidFill>
                <a:latin typeface="Calibri"/>
                <a:ea typeface="Calibri"/>
                <a:cs typeface="Calibri"/>
                <a:sym typeface="Calibri"/>
              </a:rPr>
              <a:t>CON ASSISTENZA DELL’ISTRUTTORE IL ¾ BALL OUT DALLA CADUTA </a:t>
            </a:r>
            <a:r>
              <a:rPr lang="it-IT" sz="1800" dirty="0" smtClean="0">
                <a:solidFill>
                  <a:schemeClr val="dk1"/>
                </a:solidFill>
                <a:latin typeface="Calibri"/>
                <a:ea typeface="Calibri"/>
                <a:cs typeface="Calibri"/>
                <a:sym typeface="Calibri"/>
              </a:rPr>
              <a:t>SUPINA. L’ALLENATORE </a:t>
            </a:r>
            <a:r>
              <a:rPr lang="it-IT" sz="1800" dirty="0">
                <a:solidFill>
                  <a:schemeClr val="dk1"/>
                </a:solidFill>
                <a:latin typeface="Calibri"/>
                <a:ea typeface="Calibri"/>
                <a:cs typeface="Calibri"/>
                <a:sym typeface="Calibri"/>
              </a:rPr>
              <a:t>DEVE CONOSCERE CON PRECISIONE COME EFFETTUARE L’ASSISTENZA TRASMESSA DURANTE IL TIROCINIO DAI FORMATORI</a:t>
            </a:r>
            <a:endParaRPr dirty="0"/>
          </a:p>
          <a:p>
            <a:pPr marL="0" marR="0" lvl="0" indent="0" algn="l" rtl="0">
              <a:spcBef>
                <a:spcPts val="0"/>
              </a:spcBef>
              <a:spcAft>
                <a:spcPts val="0"/>
              </a:spcAft>
              <a:buNone/>
            </a:pPr>
            <a:endParaRPr sz="1800" dirty="0">
              <a:solidFill>
                <a:schemeClr val="dk1"/>
              </a:solidFill>
              <a:latin typeface="Calibri"/>
              <a:ea typeface="Calibri"/>
              <a:cs typeface="Calibri"/>
              <a:sym typeface="Calibri"/>
            </a:endParaRPr>
          </a:p>
          <a:p>
            <a:pPr marL="0" marR="0" lvl="0" indent="0" algn="l" rtl="0">
              <a:spcBef>
                <a:spcPts val="0"/>
              </a:spcBef>
              <a:spcAft>
                <a:spcPts val="0"/>
              </a:spcAft>
              <a:buNone/>
            </a:pPr>
            <a:endParaRPr sz="1800" dirty="0">
              <a:solidFill>
                <a:schemeClr val="dk1"/>
              </a:solidFill>
              <a:latin typeface="Calibri"/>
              <a:ea typeface="Calibri"/>
              <a:cs typeface="Calibri"/>
              <a:sym typeface="Calibri"/>
            </a:endParaRPr>
          </a:p>
        </p:txBody>
      </p:sp>
      <p:sp>
        <p:nvSpPr>
          <p:cNvPr id="2" name="Segnaposto piè di pagina 1"/>
          <p:cNvSpPr>
            <a:spLocks noGrp="1"/>
          </p:cNvSpPr>
          <p:nvPr>
            <p:ph type="ftr" idx="11"/>
          </p:nvPr>
        </p:nvSpPr>
        <p:spPr>
          <a:xfrm>
            <a:off x="0" y="6492875"/>
            <a:ext cx="5569527" cy="365125"/>
          </a:xfrm>
        </p:spPr>
        <p:txBody>
          <a:bodyPr/>
          <a:lstStyle/>
          <a:p>
            <a:r>
              <a:rPr lang="it-IT" dirty="0" smtClean="0"/>
              <a:t>FEDERAZIONE GINNASTICA D'ITALIA - Direzione Tecnica Nazionale Trampolino Elastico</a:t>
            </a:r>
            <a:endParaRPr lang="it-IT" dirty="0"/>
          </a:p>
        </p:txBody>
      </p:sp>
      <p:pic>
        <p:nvPicPr>
          <p:cNvPr id="7" name="Immagin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499" y="13170"/>
            <a:ext cx="1060704" cy="1060704"/>
          </a:xfrm>
          <a:prstGeom prst="rect">
            <a:avLst/>
          </a:prstGeom>
        </p:spPr>
      </p:pic>
      <p:sp>
        <p:nvSpPr>
          <p:cNvPr id="4" name="Segnaposto numero diapositiva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it-IT" smtClean="0"/>
              <a:t>6</a:t>
            </a:fld>
            <a:endParaRPr lang="it-IT"/>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Google Shape;132;p7" descr="Immagine_Marco2"/>
          <p:cNvPicPr preferRelativeResize="0"/>
          <p:nvPr/>
        </p:nvPicPr>
        <p:blipFill rotWithShape="1">
          <a:blip r:embed="rId2">
            <a:alphaModFix/>
          </a:blip>
          <a:srcRect/>
          <a:stretch/>
        </p:blipFill>
        <p:spPr>
          <a:xfrm>
            <a:off x="1698116" y="332656"/>
            <a:ext cx="5819775" cy="5757317"/>
          </a:xfrm>
          <a:prstGeom prst="rect">
            <a:avLst/>
          </a:prstGeom>
          <a:noFill/>
          <a:ln>
            <a:noFill/>
          </a:ln>
        </p:spPr>
      </p:pic>
      <p:sp>
        <p:nvSpPr>
          <p:cNvPr id="5" name="Segnaposto piè di pagina 4"/>
          <p:cNvSpPr>
            <a:spLocks noGrp="1"/>
          </p:cNvSpPr>
          <p:nvPr>
            <p:ph type="ftr" idx="11"/>
          </p:nvPr>
        </p:nvSpPr>
        <p:spPr>
          <a:xfrm>
            <a:off x="1" y="6492875"/>
            <a:ext cx="5588000" cy="365125"/>
          </a:xfrm>
        </p:spPr>
        <p:txBody>
          <a:bodyPr/>
          <a:lstStyle/>
          <a:p>
            <a:r>
              <a:rPr lang="it-IT" dirty="0" smtClean="0"/>
              <a:t>FEDERAZIONE GINNASTICA D'ITALIA - Direzione Tecnica Nazionale Trampolino Elastico</a:t>
            </a:r>
            <a:endParaRPr lang="it-IT" dirty="0"/>
          </a:p>
        </p:txBody>
      </p:sp>
      <p:pic>
        <p:nvPicPr>
          <p:cNvPr id="6" name="Immagin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99" y="13170"/>
            <a:ext cx="1060704" cy="1060704"/>
          </a:xfrm>
          <a:prstGeom prst="rect">
            <a:avLst/>
          </a:prstGeom>
        </p:spPr>
      </p:pic>
      <p:sp>
        <p:nvSpPr>
          <p:cNvPr id="7" name="Google Shape;119;p5"/>
          <p:cNvSpPr txBox="1"/>
          <p:nvPr/>
        </p:nvSpPr>
        <p:spPr>
          <a:xfrm>
            <a:off x="1911908" y="1405699"/>
            <a:ext cx="4747510" cy="4524275"/>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None/>
            </a:pPr>
            <a:r>
              <a:rPr lang="it-IT" sz="1800" dirty="0">
                <a:solidFill>
                  <a:srgbClr val="FF0000"/>
                </a:solidFill>
                <a:latin typeface="Calibri"/>
                <a:ea typeface="Calibri"/>
                <a:cs typeface="Calibri"/>
                <a:sym typeface="Calibri"/>
              </a:rPr>
              <a:t>ELEMENTI INDISPENSABILI PER ESEGUIRE IL FULL</a:t>
            </a:r>
            <a:endParaRPr dirty="0"/>
          </a:p>
          <a:p>
            <a:pPr marL="342900" marR="0" lvl="0" indent="-342900" algn="l" rtl="0">
              <a:lnSpc>
                <a:spcPct val="150000"/>
              </a:lnSpc>
              <a:spcBef>
                <a:spcPts val="0"/>
              </a:spcBef>
              <a:spcAft>
                <a:spcPts val="0"/>
              </a:spcAft>
              <a:buFont typeface="+mj-lt"/>
              <a:buAutoNum type="arabicParenR"/>
            </a:pPr>
            <a:r>
              <a:rPr lang="it-IT" sz="1800" dirty="0">
                <a:solidFill>
                  <a:schemeClr val="dk1"/>
                </a:solidFill>
                <a:latin typeface="Calibri"/>
                <a:ea typeface="Calibri"/>
                <a:cs typeface="Calibri"/>
                <a:sym typeface="Calibri"/>
              </a:rPr>
              <a:t>½ GIRO CADUTA </a:t>
            </a:r>
            <a:r>
              <a:rPr lang="it-IT" sz="1800" dirty="0" smtClean="0">
                <a:solidFill>
                  <a:schemeClr val="dk1"/>
                </a:solidFill>
                <a:latin typeface="Calibri"/>
                <a:ea typeface="Calibri"/>
                <a:cs typeface="Calibri"/>
                <a:sym typeface="Calibri"/>
              </a:rPr>
              <a:t>PRONI</a:t>
            </a:r>
          </a:p>
          <a:p>
            <a:pPr marL="342900" marR="0" lvl="0" indent="-342900" algn="l" rtl="0">
              <a:lnSpc>
                <a:spcPct val="150000"/>
              </a:lnSpc>
              <a:spcBef>
                <a:spcPts val="0"/>
              </a:spcBef>
              <a:spcAft>
                <a:spcPts val="0"/>
              </a:spcAft>
              <a:buFont typeface="+mj-lt"/>
              <a:buAutoNum type="arabicParenR"/>
            </a:pPr>
            <a:r>
              <a:rPr lang="it-IT" sz="1800" dirty="0" smtClean="0">
                <a:solidFill>
                  <a:schemeClr val="dk1"/>
                </a:solidFill>
                <a:latin typeface="Calibri"/>
                <a:ea typeface="Calibri"/>
                <a:cs typeface="Calibri"/>
                <a:sym typeface="Calibri"/>
              </a:rPr>
              <a:t>½ </a:t>
            </a:r>
            <a:r>
              <a:rPr lang="it-IT" sz="1800" dirty="0">
                <a:solidFill>
                  <a:schemeClr val="dk1"/>
                </a:solidFill>
                <a:latin typeface="Calibri"/>
                <a:ea typeface="Calibri"/>
                <a:cs typeface="Calibri"/>
                <a:sym typeface="Calibri"/>
              </a:rPr>
              <a:t>GIRO IN PIEDI DA </a:t>
            </a:r>
            <a:r>
              <a:rPr lang="it-IT" sz="1800" dirty="0" smtClean="0">
                <a:solidFill>
                  <a:schemeClr val="dk1"/>
                </a:solidFill>
                <a:latin typeface="Calibri"/>
                <a:ea typeface="Calibri"/>
                <a:cs typeface="Calibri"/>
                <a:sym typeface="Calibri"/>
              </a:rPr>
              <a:t>PRONI</a:t>
            </a:r>
            <a:endParaRPr lang="it-IT" sz="1800" dirty="0">
              <a:solidFill>
                <a:schemeClr val="dk1"/>
              </a:solidFill>
              <a:latin typeface="Calibri"/>
              <a:ea typeface="Calibri"/>
              <a:cs typeface="Calibri"/>
              <a:sym typeface="Calibri"/>
            </a:endParaRPr>
          </a:p>
          <a:p>
            <a:pPr marL="342900" marR="0" lvl="0" indent="-342900" algn="l" rtl="0">
              <a:lnSpc>
                <a:spcPct val="150000"/>
              </a:lnSpc>
              <a:spcBef>
                <a:spcPts val="0"/>
              </a:spcBef>
              <a:spcAft>
                <a:spcPts val="0"/>
              </a:spcAft>
              <a:buFont typeface="+mj-lt"/>
              <a:buAutoNum type="arabicParenR"/>
            </a:pPr>
            <a:r>
              <a:rPr lang="it-IT" sz="1800" dirty="0" smtClean="0">
                <a:solidFill>
                  <a:schemeClr val="dk1"/>
                </a:solidFill>
                <a:latin typeface="Calibri"/>
                <a:ea typeface="Calibri"/>
                <a:cs typeface="Calibri"/>
                <a:sym typeface="Calibri"/>
              </a:rPr>
              <a:t>¾ </a:t>
            </a:r>
            <a:r>
              <a:rPr lang="it-IT" sz="1800" dirty="0">
                <a:solidFill>
                  <a:schemeClr val="dk1"/>
                </a:solidFill>
                <a:latin typeface="Calibri"/>
                <a:ea typeface="Calibri"/>
                <a:cs typeface="Calibri"/>
                <a:sym typeface="Calibri"/>
              </a:rPr>
              <a:t>BACK </a:t>
            </a:r>
            <a:r>
              <a:rPr lang="it-IT" sz="1800" dirty="0" smtClean="0">
                <a:solidFill>
                  <a:schemeClr val="dk1"/>
                </a:solidFill>
                <a:latin typeface="Calibri"/>
                <a:ea typeface="Calibri"/>
                <a:cs typeface="Calibri"/>
                <a:sym typeface="Calibri"/>
              </a:rPr>
              <a:t>TESO</a:t>
            </a:r>
          </a:p>
          <a:p>
            <a:pPr marL="342900" marR="0" lvl="0" indent="-342900" algn="l" rtl="0">
              <a:lnSpc>
                <a:spcPct val="150000"/>
              </a:lnSpc>
              <a:spcBef>
                <a:spcPts val="0"/>
              </a:spcBef>
              <a:spcAft>
                <a:spcPts val="0"/>
              </a:spcAft>
              <a:buFont typeface="+mj-lt"/>
              <a:buAutoNum type="arabicParenR"/>
            </a:pPr>
            <a:r>
              <a:rPr lang="it-IT" sz="1800" dirty="0" smtClean="0">
                <a:solidFill>
                  <a:schemeClr val="dk1"/>
                </a:solidFill>
                <a:latin typeface="Calibri"/>
                <a:ea typeface="Calibri"/>
                <a:cs typeface="Calibri"/>
                <a:sym typeface="Calibri"/>
              </a:rPr>
              <a:t>BACK TESO  </a:t>
            </a:r>
          </a:p>
          <a:p>
            <a:pPr marL="342900" marR="0" lvl="0" indent="-342900" algn="l" rtl="0">
              <a:lnSpc>
                <a:spcPct val="150000"/>
              </a:lnSpc>
              <a:spcBef>
                <a:spcPts val="0"/>
              </a:spcBef>
              <a:spcAft>
                <a:spcPts val="0"/>
              </a:spcAft>
              <a:buFont typeface="+mj-lt"/>
              <a:buAutoNum type="arabicParenR"/>
            </a:pPr>
            <a:r>
              <a:rPr lang="it-IT" sz="1800" dirty="0" smtClean="0">
                <a:solidFill>
                  <a:schemeClr val="dk1"/>
                </a:solidFill>
                <a:latin typeface="Calibri"/>
                <a:ea typeface="Calibri"/>
                <a:cs typeface="Calibri"/>
                <a:sym typeface="Calibri"/>
              </a:rPr>
              <a:t>¾ </a:t>
            </a:r>
            <a:r>
              <a:rPr lang="it-IT" sz="1800" dirty="0">
                <a:solidFill>
                  <a:schemeClr val="dk1"/>
                </a:solidFill>
                <a:latin typeface="Calibri"/>
                <a:ea typeface="Calibri"/>
                <a:cs typeface="Calibri"/>
                <a:sym typeface="Calibri"/>
              </a:rPr>
              <a:t>CON ½ GIRO SULL’ASSE </a:t>
            </a:r>
            <a:r>
              <a:rPr lang="it-IT" sz="1800" dirty="0" smtClean="0">
                <a:solidFill>
                  <a:schemeClr val="dk1"/>
                </a:solidFill>
                <a:latin typeface="Calibri"/>
                <a:ea typeface="Calibri"/>
                <a:cs typeface="Calibri"/>
                <a:sym typeface="Calibri"/>
              </a:rPr>
              <a:t>LONGITUDINALE</a:t>
            </a:r>
          </a:p>
          <a:p>
            <a:pPr marL="342900" marR="0" lvl="0" indent="-342900" algn="l" rtl="0">
              <a:lnSpc>
                <a:spcPct val="150000"/>
              </a:lnSpc>
              <a:spcBef>
                <a:spcPts val="0"/>
              </a:spcBef>
              <a:spcAft>
                <a:spcPts val="0"/>
              </a:spcAft>
              <a:buFont typeface="+mj-lt"/>
              <a:buAutoNum type="arabicParenR"/>
            </a:pPr>
            <a:r>
              <a:rPr lang="it-IT" sz="1800" dirty="0" smtClean="0">
                <a:solidFill>
                  <a:schemeClr val="dk1"/>
                </a:solidFill>
                <a:latin typeface="Calibri"/>
                <a:ea typeface="Calibri"/>
                <a:cs typeface="Calibri"/>
                <a:sym typeface="Calibri"/>
              </a:rPr>
              <a:t> </a:t>
            </a:r>
            <a:r>
              <a:rPr lang="it-IT" sz="1800" dirty="0">
                <a:solidFill>
                  <a:schemeClr val="dk1"/>
                </a:solidFill>
                <a:latin typeface="Calibri"/>
                <a:ea typeface="Calibri"/>
                <a:cs typeface="Calibri"/>
                <a:sym typeface="Calibri"/>
              </a:rPr>
              <a:t>½ GIRO ¾ AVANTI CARPIO E </a:t>
            </a:r>
            <a:r>
              <a:rPr lang="it-IT" sz="1800" dirty="0" smtClean="0">
                <a:solidFill>
                  <a:schemeClr val="dk1"/>
                </a:solidFill>
                <a:latin typeface="Calibri"/>
                <a:ea typeface="Calibri"/>
                <a:cs typeface="Calibri"/>
                <a:sym typeface="Calibri"/>
              </a:rPr>
              <a:t>TESO</a:t>
            </a:r>
          </a:p>
          <a:p>
            <a:pPr marL="342900" marR="0" lvl="0" indent="-342900" algn="l" rtl="0">
              <a:lnSpc>
                <a:spcPct val="150000"/>
              </a:lnSpc>
              <a:spcBef>
                <a:spcPts val="0"/>
              </a:spcBef>
              <a:spcAft>
                <a:spcPts val="0"/>
              </a:spcAft>
              <a:buFont typeface="+mj-lt"/>
              <a:buAutoNum type="arabicParenR"/>
            </a:pPr>
            <a:r>
              <a:rPr lang="it-IT" sz="1800" dirty="0" smtClean="0">
                <a:solidFill>
                  <a:schemeClr val="dk1"/>
                </a:solidFill>
                <a:latin typeface="Calibri"/>
                <a:ea typeface="Calibri"/>
                <a:cs typeface="Calibri"/>
                <a:sym typeface="Calibri"/>
              </a:rPr>
              <a:t>TWIST </a:t>
            </a:r>
            <a:r>
              <a:rPr lang="it-IT" sz="1800" dirty="0">
                <a:solidFill>
                  <a:schemeClr val="dk1"/>
                </a:solidFill>
                <a:latin typeface="Calibri"/>
                <a:ea typeface="Calibri"/>
                <a:cs typeface="Calibri"/>
                <a:sym typeface="Calibri"/>
              </a:rPr>
              <a:t>IN ¾ RACCOLTO E </a:t>
            </a:r>
            <a:r>
              <a:rPr lang="it-IT" sz="1800" dirty="0" smtClean="0">
                <a:solidFill>
                  <a:schemeClr val="dk1"/>
                </a:solidFill>
                <a:latin typeface="Calibri"/>
                <a:ea typeface="Calibri"/>
                <a:cs typeface="Calibri"/>
                <a:sym typeface="Calibri"/>
              </a:rPr>
              <a:t>CARPIO</a:t>
            </a:r>
          </a:p>
          <a:p>
            <a:pPr marL="342900" marR="0" lvl="0" indent="-342900" algn="l" rtl="0">
              <a:lnSpc>
                <a:spcPct val="150000"/>
              </a:lnSpc>
              <a:spcBef>
                <a:spcPts val="0"/>
              </a:spcBef>
              <a:spcAft>
                <a:spcPts val="0"/>
              </a:spcAft>
              <a:buFont typeface="+mj-lt"/>
              <a:buAutoNum type="arabicParenR"/>
            </a:pPr>
            <a:r>
              <a:rPr lang="it-IT" sz="1800" dirty="0" smtClean="0">
                <a:solidFill>
                  <a:schemeClr val="dk1"/>
                </a:solidFill>
                <a:latin typeface="Calibri"/>
                <a:ea typeface="Calibri"/>
                <a:cs typeface="Calibri"/>
                <a:sym typeface="Calibri"/>
              </a:rPr>
              <a:t>TWIST </a:t>
            </a:r>
            <a:r>
              <a:rPr lang="it-IT" sz="1800" dirty="0">
                <a:solidFill>
                  <a:schemeClr val="dk1"/>
                </a:solidFill>
                <a:latin typeface="Calibri"/>
                <a:ea typeface="Calibri"/>
                <a:cs typeface="Calibri"/>
                <a:sym typeface="Calibri"/>
              </a:rPr>
              <a:t>RACCOLTO E </a:t>
            </a:r>
            <a:r>
              <a:rPr lang="it-IT" sz="1800" dirty="0" smtClean="0">
                <a:solidFill>
                  <a:schemeClr val="dk1"/>
                </a:solidFill>
                <a:latin typeface="Calibri"/>
                <a:ea typeface="Calibri"/>
                <a:cs typeface="Calibri"/>
                <a:sym typeface="Calibri"/>
              </a:rPr>
              <a:t>CARPIO</a:t>
            </a:r>
          </a:p>
          <a:p>
            <a:pPr marL="342900" marR="0" lvl="0" indent="-342900" algn="l" rtl="0">
              <a:lnSpc>
                <a:spcPct val="150000"/>
              </a:lnSpc>
              <a:spcBef>
                <a:spcPts val="0"/>
              </a:spcBef>
              <a:spcAft>
                <a:spcPts val="0"/>
              </a:spcAft>
              <a:buFont typeface="+mj-lt"/>
              <a:buAutoNum type="arabicParenR"/>
            </a:pPr>
            <a:r>
              <a:rPr lang="it-IT" sz="1800" dirty="0" smtClean="0">
                <a:solidFill>
                  <a:schemeClr val="dk1"/>
                </a:solidFill>
                <a:latin typeface="Calibri"/>
                <a:ea typeface="Calibri"/>
                <a:cs typeface="Calibri"/>
                <a:sym typeface="Calibri"/>
              </a:rPr>
              <a:t>BARANI </a:t>
            </a:r>
            <a:r>
              <a:rPr lang="it-IT" sz="1800" dirty="0">
                <a:solidFill>
                  <a:schemeClr val="dk1"/>
                </a:solidFill>
                <a:latin typeface="Calibri"/>
                <a:ea typeface="Calibri"/>
                <a:cs typeface="Calibri"/>
                <a:sym typeface="Calibri"/>
              </a:rPr>
              <a:t>E COMBINAZIONE TWIST </a:t>
            </a:r>
            <a:endParaRPr lang="it-IT" sz="1800" dirty="0">
              <a:solidFill>
                <a:schemeClr val="dk1"/>
              </a:solidFill>
              <a:latin typeface="Calibri"/>
              <a:ea typeface="Calibri"/>
              <a:cs typeface="Calibri"/>
              <a:sym typeface="Calibri"/>
            </a:endParaRPr>
          </a:p>
          <a:p>
            <a:pPr marL="342900" marR="0" lvl="0" indent="-342900" algn="l" rtl="0">
              <a:lnSpc>
                <a:spcPct val="150000"/>
              </a:lnSpc>
              <a:spcBef>
                <a:spcPts val="0"/>
              </a:spcBef>
              <a:spcAft>
                <a:spcPts val="0"/>
              </a:spcAft>
              <a:buFont typeface="+mj-lt"/>
              <a:buAutoNum type="arabicParenR"/>
            </a:pPr>
            <a:r>
              <a:rPr lang="it-IT" sz="1800" dirty="0" smtClean="0">
                <a:solidFill>
                  <a:schemeClr val="dk1"/>
                </a:solidFill>
                <a:latin typeface="Calibri"/>
                <a:ea typeface="Calibri"/>
                <a:cs typeface="Calibri"/>
                <a:sym typeface="Calibri"/>
              </a:rPr>
              <a:t>BARANI </a:t>
            </a:r>
            <a:r>
              <a:rPr lang="it-IT" sz="1800" dirty="0">
                <a:solidFill>
                  <a:schemeClr val="dk1"/>
                </a:solidFill>
                <a:latin typeface="Calibri"/>
                <a:ea typeface="Calibri"/>
                <a:cs typeface="Calibri"/>
                <a:sym typeface="Calibri"/>
              </a:rPr>
              <a:t>RACCOLTI E CARPI</a:t>
            </a:r>
            <a:endParaRPr sz="1800" dirty="0">
              <a:solidFill>
                <a:schemeClr val="dk1"/>
              </a:solidFill>
              <a:latin typeface="Calibri"/>
              <a:ea typeface="Calibri"/>
              <a:cs typeface="Calibri"/>
              <a:sym typeface="Calibri"/>
            </a:endParaRPr>
          </a:p>
        </p:txBody>
      </p:sp>
      <p:sp>
        <p:nvSpPr>
          <p:cNvPr id="8" name="Segnaposto numero diapositiva 7"/>
          <p:cNvSpPr>
            <a:spLocks noGrp="1"/>
          </p:cNvSpPr>
          <p:nvPr>
            <p:ph type="sldNum" idx="12"/>
          </p:nvPr>
        </p:nvSpPr>
        <p:spPr/>
        <p:txBody>
          <a:bodyPr/>
          <a:lstStyle/>
          <a:p>
            <a:pPr marL="0" lvl="0" indent="0" algn="r" rtl="0">
              <a:spcBef>
                <a:spcPts val="0"/>
              </a:spcBef>
              <a:spcAft>
                <a:spcPts val="0"/>
              </a:spcAft>
              <a:buNone/>
            </a:pPr>
            <a:fld id="{00000000-1234-1234-1234-123412341234}" type="slidenum">
              <a:rPr lang="it-IT" smtClean="0"/>
              <a:t>7</a:t>
            </a:fld>
            <a:endParaRPr lang="it-IT"/>
          </a:p>
        </p:txBody>
      </p:sp>
    </p:spTree>
    <p:extLst>
      <p:ext uri="{BB962C8B-B14F-4D97-AF65-F5344CB8AC3E}">
        <p14:creationId xmlns:p14="http://schemas.microsoft.com/office/powerpoint/2010/main" val="28091858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pic>
        <p:nvPicPr>
          <p:cNvPr id="118" name="Google Shape;118;p5" descr="Immagine_Marco2"/>
          <p:cNvPicPr preferRelativeResize="0"/>
          <p:nvPr/>
        </p:nvPicPr>
        <p:blipFill rotWithShape="1">
          <a:blip r:embed="rId3">
            <a:alphaModFix/>
          </a:blip>
          <a:srcRect/>
          <a:stretch/>
        </p:blipFill>
        <p:spPr>
          <a:xfrm>
            <a:off x="1662113" y="332656"/>
            <a:ext cx="5819775" cy="5757317"/>
          </a:xfrm>
          <a:prstGeom prst="rect">
            <a:avLst/>
          </a:prstGeom>
          <a:noFill/>
          <a:ln>
            <a:noFill/>
          </a:ln>
        </p:spPr>
      </p:pic>
      <p:sp>
        <p:nvSpPr>
          <p:cNvPr id="120" name="Google Shape;120;p5"/>
          <p:cNvSpPr txBox="1"/>
          <p:nvPr/>
        </p:nvSpPr>
        <p:spPr>
          <a:xfrm>
            <a:off x="575048" y="1165307"/>
            <a:ext cx="7894697" cy="4247276"/>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None/>
            </a:pPr>
            <a:r>
              <a:rPr lang="it-IT" sz="1800" dirty="0">
                <a:solidFill>
                  <a:srgbClr val="FF0000"/>
                </a:solidFill>
                <a:latin typeface="Calibri"/>
                <a:ea typeface="Calibri"/>
                <a:cs typeface="Calibri"/>
                <a:sym typeface="Calibri"/>
              </a:rPr>
              <a:t>ELEMENTI INDISPENSABILI PER ESEGUIRE IL RUDY</a:t>
            </a:r>
            <a:endParaRPr dirty="0"/>
          </a:p>
          <a:p>
            <a:pPr marL="342900" marR="0" lvl="0" indent="-342900" algn="l" rtl="0">
              <a:spcBef>
                <a:spcPts val="0"/>
              </a:spcBef>
              <a:spcAft>
                <a:spcPts val="0"/>
              </a:spcAft>
              <a:buFont typeface="+mj-lt"/>
              <a:buAutoNum type="arabicParenR"/>
            </a:pPr>
            <a:r>
              <a:rPr lang="it-IT" sz="1800" dirty="0">
                <a:solidFill>
                  <a:schemeClr val="dk1"/>
                </a:solidFill>
                <a:latin typeface="Calibri"/>
                <a:ea typeface="Calibri"/>
                <a:cs typeface="Calibri"/>
                <a:sym typeface="Calibri"/>
              </a:rPr>
              <a:t>TUTTI I SALTI DI PREPARAZIONE DEL FULL, FULL COMPRESO, MAI IMPARARE PRIMA RUDY E POI </a:t>
            </a:r>
            <a:r>
              <a:rPr lang="it-IT" sz="1800" dirty="0" smtClean="0">
                <a:solidFill>
                  <a:schemeClr val="dk1"/>
                </a:solidFill>
                <a:latin typeface="Calibri"/>
                <a:ea typeface="Calibri"/>
                <a:cs typeface="Calibri"/>
                <a:sym typeface="Calibri"/>
              </a:rPr>
              <a:t>FULL</a:t>
            </a:r>
            <a:endParaRPr lang="it-IT" sz="1800" dirty="0">
              <a:solidFill>
                <a:schemeClr val="dk1"/>
              </a:solidFill>
              <a:latin typeface="Calibri"/>
              <a:ea typeface="Calibri"/>
              <a:cs typeface="Calibri"/>
              <a:sym typeface="Calibri"/>
            </a:endParaRPr>
          </a:p>
          <a:p>
            <a:pPr marL="342900" marR="0" lvl="0" indent="-342900" algn="l" rtl="0">
              <a:spcBef>
                <a:spcPts val="0"/>
              </a:spcBef>
              <a:spcAft>
                <a:spcPts val="0"/>
              </a:spcAft>
              <a:buFont typeface="+mj-lt"/>
              <a:buAutoNum type="arabicParenR"/>
            </a:pPr>
            <a:r>
              <a:rPr lang="it-IT" sz="1800" dirty="0" smtClean="0">
                <a:solidFill>
                  <a:schemeClr val="dk1"/>
                </a:solidFill>
                <a:latin typeface="Calibri"/>
                <a:ea typeface="Calibri"/>
                <a:cs typeface="Calibri"/>
                <a:sym typeface="Calibri"/>
              </a:rPr>
              <a:t>¾ </a:t>
            </a:r>
            <a:r>
              <a:rPr lang="it-IT" sz="1800" dirty="0">
                <a:solidFill>
                  <a:schemeClr val="dk1"/>
                </a:solidFill>
                <a:latin typeface="Calibri"/>
                <a:ea typeface="Calibri"/>
                <a:cs typeface="Calibri"/>
                <a:sym typeface="Calibri"/>
              </a:rPr>
              <a:t>AVANTI IN TUTTE LE </a:t>
            </a:r>
            <a:r>
              <a:rPr lang="it-IT" sz="1800" dirty="0" smtClean="0">
                <a:solidFill>
                  <a:schemeClr val="dk1"/>
                </a:solidFill>
                <a:latin typeface="Calibri"/>
                <a:ea typeface="Calibri"/>
                <a:cs typeface="Calibri"/>
                <a:sym typeface="Calibri"/>
              </a:rPr>
              <a:t>POSIZIONI</a:t>
            </a:r>
          </a:p>
          <a:p>
            <a:pPr marL="342900" marR="0" lvl="0" indent="-342900" algn="l" rtl="0">
              <a:spcBef>
                <a:spcPts val="0"/>
              </a:spcBef>
              <a:spcAft>
                <a:spcPts val="0"/>
              </a:spcAft>
              <a:buFont typeface="+mj-lt"/>
              <a:buAutoNum type="arabicParenR"/>
            </a:pPr>
            <a:r>
              <a:rPr lang="it-IT" sz="1800" dirty="0" smtClean="0">
                <a:solidFill>
                  <a:schemeClr val="dk1"/>
                </a:solidFill>
                <a:latin typeface="Calibri"/>
                <a:ea typeface="Calibri"/>
                <a:cs typeface="Calibri"/>
                <a:sym typeface="Calibri"/>
              </a:rPr>
              <a:t>BARANI </a:t>
            </a:r>
            <a:r>
              <a:rPr lang="it-IT" sz="1800" dirty="0">
                <a:solidFill>
                  <a:schemeClr val="dk1"/>
                </a:solidFill>
                <a:latin typeface="Calibri"/>
                <a:ea typeface="Calibri"/>
                <a:cs typeface="Calibri"/>
                <a:sym typeface="Calibri"/>
              </a:rPr>
              <a:t>ARRIVATI IN POSIZIONE </a:t>
            </a:r>
            <a:r>
              <a:rPr lang="it-IT" sz="1800" dirty="0" smtClean="0">
                <a:solidFill>
                  <a:schemeClr val="dk1"/>
                </a:solidFill>
                <a:latin typeface="Calibri"/>
                <a:ea typeface="Calibri"/>
                <a:cs typeface="Calibri"/>
                <a:sym typeface="Calibri"/>
              </a:rPr>
              <a:t>PRONA (ATTENZIONE </a:t>
            </a:r>
            <a:r>
              <a:rPr lang="it-IT" sz="1800" dirty="0">
                <a:solidFill>
                  <a:schemeClr val="dk1"/>
                </a:solidFill>
                <a:latin typeface="Calibri"/>
                <a:ea typeface="Calibri"/>
                <a:cs typeface="Calibri"/>
                <a:sym typeface="Calibri"/>
              </a:rPr>
              <a:t>SE </a:t>
            </a:r>
            <a:r>
              <a:rPr lang="it-IT" sz="1800" dirty="0" smtClean="0">
                <a:solidFill>
                  <a:schemeClr val="dk1"/>
                </a:solidFill>
                <a:latin typeface="Calibri"/>
                <a:ea typeface="Calibri"/>
                <a:cs typeface="Calibri"/>
                <a:sym typeface="Calibri"/>
              </a:rPr>
              <a:t>I ¾ </a:t>
            </a:r>
            <a:r>
              <a:rPr lang="it-IT" sz="1800" dirty="0">
                <a:solidFill>
                  <a:schemeClr val="dk1"/>
                </a:solidFill>
                <a:latin typeface="Calibri"/>
                <a:ea typeface="Calibri"/>
                <a:cs typeface="Calibri"/>
                <a:sym typeface="Calibri"/>
              </a:rPr>
              <a:t>SONO MAL IMPOSTATI E NON C’E’ CONTROLLO </a:t>
            </a:r>
            <a:r>
              <a:rPr lang="it-IT" sz="1800" dirty="0" smtClean="0">
                <a:solidFill>
                  <a:schemeClr val="dk1"/>
                </a:solidFill>
                <a:latin typeface="Calibri"/>
                <a:ea typeface="Calibri"/>
                <a:cs typeface="Calibri"/>
                <a:sym typeface="Calibri"/>
              </a:rPr>
              <a:t>ALL’ARRIVO </a:t>
            </a:r>
            <a:r>
              <a:rPr lang="it-IT" sz="1800" dirty="0">
                <a:solidFill>
                  <a:schemeClr val="dk1"/>
                </a:solidFill>
                <a:latin typeface="Calibri"/>
                <a:ea typeface="Calibri"/>
                <a:cs typeface="Calibri"/>
                <a:sym typeface="Calibri"/>
              </a:rPr>
              <a:t>EVITATE DI FARLI) </a:t>
            </a:r>
            <a:endParaRPr lang="it-IT" sz="1800" dirty="0" smtClean="0">
              <a:solidFill>
                <a:schemeClr val="dk1"/>
              </a:solidFill>
              <a:latin typeface="Calibri"/>
              <a:ea typeface="Calibri"/>
              <a:cs typeface="Calibri"/>
              <a:sym typeface="Calibri"/>
            </a:endParaRPr>
          </a:p>
          <a:p>
            <a:pPr marL="342900" marR="0" lvl="0" indent="-342900" algn="l" rtl="0">
              <a:spcBef>
                <a:spcPts val="0"/>
              </a:spcBef>
              <a:spcAft>
                <a:spcPts val="0"/>
              </a:spcAft>
              <a:buFont typeface="+mj-lt"/>
              <a:buAutoNum type="arabicParenR"/>
            </a:pPr>
            <a:r>
              <a:rPr lang="it-IT" sz="1800" dirty="0" smtClean="0">
                <a:solidFill>
                  <a:schemeClr val="dk1"/>
                </a:solidFill>
                <a:latin typeface="Calibri"/>
                <a:ea typeface="Calibri"/>
                <a:cs typeface="Calibri"/>
                <a:sym typeface="Calibri"/>
              </a:rPr>
              <a:t>GLI </a:t>
            </a:r>
            <a:r>
              <a:rPr lang="it-IT" sz="1800" dirty="0">
                <a:solidFill>
                  <a:schemeClr val="dk1"/>
                </a:solidFill>
                <a:latin typeface="Calibri"/>
                <a:ea typeface="Calibri"/>
                <a:cs typeface="Calibri"/>
                <a:sym typeface="Calibri"/>
              </a:rPr>
              <a:t>ARRIVI IN POSIZIONE PRONA SONO TRAUMATICI PER CHI ANCORA CONTROLLA POCO LE ROTAZIONI </a:t>
            </a:r>
            <a:r>
              <a:rPr lang="it-IT" sz="1800" dirty="0" smtClean="0">
                <a:solidFill>
                  <a:schemeClr val="dk1"/>
                </a:solidFill>
                <a:latin typeface="Calibri"/>
                <a:ea typeface="Calibri"/>
                <a:cs typeface="Calibri"/>
                <a:sym typeface="Calibri"/>
              </a:rPr>
              <a:t>(PER </a:t>
            </a:r>
            <a:r>
              <a:rPr lang="it-IT" sz="1800" dirty="0">
                <a:solidFill>
                  <a:schemeClr val="dk1"/>
                </a:solidFill>
                <a:latin typeface="Calibri"/>
                <a:ea typeface="Calibri"/>
                <a:cs typeface="Calibri"/>
                <a:sym typeface="Calibri"/>
              </a:rPr>
              <a:t>CONTROLLO DELLA ROTAZIONE </a:t>
            </a:r>
            <a:r>
              <a:rPr lang="it-IT" sz="1800" dirty="0" smtClean="0">
                <a:solidFill>
                  <a:schemeClr val="dk1"/>
                </a:solidFill>
                <a:latin typeface="Calibri"/>
                <a:ea typeface="Calibri"/>
                <a:cs typeface="Calibri"/>
                <a:sym typeface="Calibri"/>
              </a:rPr>
              <a:t>SI INTENDE, </a:t>
            </a:r>
            <a:r>
              <a:rPr lang="it-IT" sz="1800" dirty="0">
                <a:solidFill>
                  <a:schemeClr val="dk1"/>
                </a:solidFill>
                <a:latin typeface="Calibri"/>
                <a:ea typeface="Calibri"/>
                <a:cs typeface="Calibri"/>
                <a:sym typeface="Calibri"/>
              </a:rPr>
              <a:t>UN INSIEME DI MOVIMENTI CORRETTI A PARTIRE DALLO STACCO CHE </a:t>
            </a:r>
            <a:r>
              <a:rPr lang="it-IT" sz="1800" dirty="0" smtClean="0">
                <a:solidFill>
                  <a:schemeClr val="dk1"/>
                </a:solidFill>
                <a:latin typeface="Calibri"/>
                <a:ea typeface="Calibri"/>
                <a:cs typeface="Calibri"/>
                <a:sym typeface="Calibri"/>
              </a:rPr>
              <a:t>PERMETTANO </a:t>
            </a:r>
            <a:r>
              <a:rPr lang="it-IT" sz="1800" dirty="0">
                <a:solidFill>
                  <a:schemeClr val="dk1"/>
                </a:solidFill>
                <a:latin typeface="Calibri"/>
                <a:ea typeface="Calibri"/>
                <a:cs typeface="Calibri"/>
                <a:sym typeface="Calibri"/>
              </a:rPr>
              <a:t>DI RALLENTARE LA ROTAZIONE CON PRECISIONE</a:t>
            </a:r>
            <a:r>
              <a:rPr lang="it-IT" sz="1800" dirty="0" smtClean="0">
                <a:solidFill>
                  <a:schemeClr val="dk1"/>
                </a:solidFill>
                <a:latin typeface="Calibri"/>
                <a:ea typeface="Calibri"/>
                <a:cs typeface="Calibri"/>
                <a:sym typeface="Calibri"/>
              </a:rPr>
              <a:t>)</a:t>
            </a:r>
          </a:p>
          <a:p>
            <a:pPr marL="342900" marR="0" lvl="0" indent="-342900" algn="l" rtl="0">
              <a:spcBef>
                <a:spcPts val="0"/>
              </a:spcBef>
              <a:spcAft>
                <a:spcPts val="0"/>
              </a:spcAft>
              <a:buFont typeface="+mj-lt"/>
              <a:buAutoNum type="arabicParenR"/>
            </a:pPr>
            <a:r>
              <a:rPr lang="it-IT" sz="1800" dirty="0" smtClean="0">
                <a:solidFill>
                  <a:schemeClr val="dk1"/>
                </a:solidFill>
                <a:latin typeface="Calibri"/>
                <a:ea typeface="Calibri"/>
                <a:cs typeface="Calibri"/>
                <a:sym typeface="Calibri"/>
              </a:rPr>
              <a:t>¾ </a:t>
            </a:r>
            <a:r>
              <a:rPr lang="it-IT" sz="1800" dirty="0">
                <a:solidFill>
                  <a:schemeClr val="dk1"/>
                </a:solidFill>
                <a:latin typeface="Calibri"/>
                <a:ea typeface="Calibri"/>
                <a:cs typeface="Calibri"/>
                <a:sym typeface="Calibri"/>
              </a:rPr>
              <a:t>FULL ARRIVATI SUPINI, PER TUTTI I RUDY MEGLIO IMPOSTARE IL LAVORO PRIMA RACCOLTO, CARPIO ED IN FINE </a:t>
            </a:r>
            <a:r>
              <a:rPr lang="it-IT" sz="1800" dirty="0" smtClean="0">
                <a:solidFill>
                  <a:schemeClr val="dk1"/>
                </a:solidFill>
                <a:latin typeface="Calibri"/>
                <a:ea typeface="Calibri"/>
                <a:cs typeface="Calibri"/>
                <a:sym typeface="Calibri"/>
              </a:rPr>
              <a:t>TESO, MA SOLO </a:t>
            </a:r>
            <a:r>
              <a:rPr lang="it-IT" sz="1800" dirty="0">
                <a:solidFill>
                  <a:schemeClr val="dk1"/>
                </a:solidFill>
                <a:latin typeface="Calibri"/>
                <a:ea typeface="Calibri"/>
                <a:cs typeface="Calibri"/>
                <a:sym typeface="Calibri"/>
              </a:rPr>
              <a:t>QUANDO IL FRONT TESO </a:t>
            </a:r>
            <a:r>
              <a:rPr lang="it-IT" sz="1800" dirty="0" smtClean="0">
                <a:solidFill>
                  <a:schemeClr val="dk1"/>
                </a:solidFill>
                <a:latin typeface="Calibri"/>
                <a:ea typeface="Calibri"/>
                <a:cs typeface="Calibri"/>
                <a:sym typeface="Calibri"/>
              </a:rPr>
              <a:t>E </a:t>
            </a:r>
            <a:r>
              <a:rPr lang="it-IT" sz="1800" dirty="0">
                <a:solidFill>
                  <a:schemeClr val="dk1"/>
                </a:solidFill>
                <a:latin typeface="Calibri"/>
                <a:ea typeface="Calibri"/>
                <a:cs typeface="Calibri"/>
                <a:sym typeface="Calibri"/>
              </a:rPr>
              <a:t>IL ¾ FRONT NON  SONO ESEGUITI CON LA TESTA FLESSA IN ATTEGIAMENTO CIFOTICO O </a:t>
            </a:r>
            <a:r>
              <a:rPr lang="it-IT" sz="1800" dirty="0" smtClean="0">
                <a:solidFill>
                  <a:schemeClr val="dk1"/>
                </a:solidFill>
                <a:latin typeface="Calibri"/>
                <a:ea typeface="Calibri"/>
                <a:cs typeface="Calibri"/>
                <a:sym typeface="Calibri"/>
              </a:rPr>
              <a:t>SQUADRATO, </a:t>
            </a:r>
            <a:r>
              <a:rPr lang="it-IT" sz="1800" dirty="0">
                <a:solidFill>
                  <a:schemeClr val="dk1"/>
                </a:solidFill>
                <a:latin typeface="Calibri"/>
                <a:ea typeface="Calibri"/>
                <a:cs typeface="Calibri"/>
                <a:sym typeface="Calibri"/>
              </a:rPr>
              <a:t>CHE DETERMINANO SOLO UN ANTICIPO DELLA ROTAZIONE</a:t>
            </a:r>
            <a:endParaRPr sz="1800" dirty="0">
              <a:solidFill>
                <a:schemeClr val="dk1"/>
              </a:solidFill>
              <a:latin typeface="Calibri"/>
              <a:ea typeface="Calibri"/>
              <a:cs typeface="Calibri"/>
              <a:sym typeface="Calibri"/>
            </a:endParaRPr>
          </a:p>
        </p:txBody>
      </p:sp>
      <p:sp>
        <p:nvSpPr>
          <p:cNvPr id="2" name="Segnaposto piè di pagina 1"/>
          <p:cNvSpPr>
            <a:spLocks noGrp="1"/>
          </p:cNvSpPr>
          <p:nvPr>
            <p:ph type="ftr" idx="11"/>
          </p:nvPr>
        </p:nvSpPr>
        <p:spPr>
          <a:xfrm>
            <a:off x="0" y="6489601"/>
            <a:ext cx="5551055" cy="365125"/>
          </a:xfrm>
        </p:spPr>
        <p:txBody>
          <a:bodyPr/>
          <a:lstStyle/>
          <a:p>
            <a:r>
              <a:rPr lang="it-IT" dirty="0" smtClean="0"/>
              <a:t>FEDERAZIONE GINNASTICA D'ITALIA - Direzione Tecnica Nazionale Trampolino Elastico</a:t>
            </a:r>
            <a:endParaRPr lang="it-IT" dirty="0"/>
          </a:p>
        </p:txBody>
      </p:sp>
      <p:pic>
        <p:nvPicPr>
          <p:cNvPr id="7" name="Immagin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499" y="13170"/>
            <a:ext cx="1060704" cy="1060704"/>
          </a:xfrm>
          <a:prstGeom prst="rect">
            <a:avLst/>
          </a:prstGeom>
        </p:spPr>
      </p:pic>
      <p:sp>
        <p:nvSpPr>
          <p:cNvPr id="4" name="Segnaposto numero diapositiva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it-IT" smtClean="0"/>
              <a:t>8</a:t>
            </a:fld>
            <a:endParaRPr lang="it-IT"/>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Google Shape;132;p7" descr="Immagine_Marco2"/>
          <p:cNvPicPr preferRelativeResize="0"/>
          <p:nvPr/>
        </p:nvPicPr>
        <p:blipFill rotWithShape="1">
          <a:blip r:embed="rId2">
            <a:alphaModFix/>
          </a:blip>
          <a:srcRect/>
          <a:stretch/>
        </p:blipFill>
        <p:spPr>
          <a:xfrm>
            <a:off x="1698116" y="332656"/>
            <a:ext cx="5819775" cy="5757317"/>
          </a:xfrm>
          <a:prstGeom prst="rect">
            <a:avLst/>
          </a:prstGeom>
          <a:noFill/>
          <a:ln>
            <a:noFill/>
          </a:ln>
        </p:spPr>
      </p:pic>
      <p:sp>
        <p:nvSpPr>
          <p:cNvPr id="5" name="Segnaposto piè di pagina 4"/>
          <p:cNvSpPr>
            <a:spLocks noGrp="1"/>
          </p:cNvSpPr>
          <p:nvPr>
            <p:ph type="ftr" idx="11"/>
          </p:nvPr>
        </p:nvSpPr>
        <p:spPr>
          <a:xfrm>
            <a:off x="0" y="6492875"/>
            <a:ext cx="5551055" cy="365125"/>
          </a:xfrm>
        </p:spPr>
        <p:txBody>
          <a:bodyPr/>
          <a:lstStyle/>
          <a:p>
            <a:r>
              <a:rPr lang="it-IT" dirty="0" smtClean="0"/>
              <a:t>FEDERAZIONE GINNASTICA D'ITALIA - Direzione Tecnica Nazionale Trampolino Elastico</a:t>
            </a:r>
            <a:endParaRPr lang="it-IT" dirty="0"/>
          </a:p>
        </p:txBody>
      </p:sp>
      <p:pic>
        <p:nvPicPr>
          <p:cNvPr id="6" name="Immagin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99" y="13170"/>
            <a:ext cx="1060704" cy="1060704"/>
          </a:xfrm>
          <a:prstGeom prst="rect">
            <a:avLst/>
          </a:prstGeom>
        </p:spPr>
      </p:pic>
      <p:sp>
        <p:nvSpPr>
          <p:cNvPr id="7" name="Google Shape;126;p6"/>
          <p:cNvSpPr txBox="1"/>
          <p:nvPr/>
        </p:nvSpPr>
        <p:spPr>
          <a:xfrm>
            <a:off x="650687" y="1073874"/>
            <a:ext cx="7386953" cy="4524275"/>
          </a:xfrm>
          <a:prstGeom prst="rect">
            <a:avLst/>
          </a:prstGeom>
          <a:noFill/>
          <a:ln>
            <a:noFill/>
          </a:ln>
        </p:spPr>
        <p:txBody>
          <a:bodyPr spcFirstLastPara="1" wrap="square" lIns="91425" tIns="45700" rIns="91425" bIns="45700" anchor="t" anchorCtr="0">
            <a:spAutoFit/>
          </a:bodyPr>
          <a:lstStyle/>
          <a:p>
            <a:pPr marL="0" marR="0" lvl="0" indent="0" rtl="0">
              <a:lnSpc>
                <a:spcPct val="150000"/>
              </a:lnSpc>
              <a:spcBef>
                <a:spcPts val="0"/>
              </a:spcBef>
              <a:spcAft>
                <a:spcPts val="0"/>
              </a:spcAft>
              <a:buNone/>
            </a:pPr>
            <a:r>
              <a:rPr lang="it-IT" sz="1800" dirty="0">
                <a:solidFill>
                  <a:srgbClr val="FF0000"/>
                </a:solidFill>
                <a:latin typeface="Calibri"/>
                <a:ea typeface="Calibri"/>
                <a:cs typeface="Calibri"/>
                <a:sym typeface="Calibri"/>
              </a:rPr>
              <a:t>REQUISITI PER ESEGUIRE TUTTI I SALTI MULTIPLI</a:t>
            </a:r>
            <a:endParaRPr dirty="0"/>
          </a:p>
          <a:p>
            <a:pPr marL="0" marR="0" lvl="0" indent="0" algn="l" rtl="0">
              <a:lnSpc>
                <a:spcPct val="150000"/>
              </a:lnSpc>
              <a:spcBef>
                <a:spcPts val="0"/>
              </a:spcBef>
              <a:spcAft>
                <a:spcPts val="0"/>
              </a:spcAft>
              <a:buNone/>
            </a:pPr>
            <a:r>
              <a:rPr lang="it-IT" sz="1800" dirty="0">
                <a:solidFill>
                  <a:schemeClr val="dk1"/>
                </a:solidFill>
                <a:latin typeface="Calibri"/>
                <a:ea typeface="Calibri"/>
                <a:cs typeface="Calibri"/>
                <a:sym typeface="Calibri"/>
              </a:rPr>
              <a:t>PER TUTTI GLI ATLETI CHE NON HANNO SUPERATO GLI 11 ANNI DI ETA’ O I 30 KG CIRCA CONSIGLIAMO L’ASSISTENZA </a:t>
            </a:r>
            <a:r>
              <a:rPr lang="it-IT" sz="1800" dirty="0" smtClean="0">
                <a:solidFill>
                  <a:schemeClr val="dk1"/>
                </a:solidFill>
                <a:latin typeface="Calibri"/>
                <a:ea typeface="Calibri"/>
                <a:cs typeface="Calibri"/>
                <a:sym typeface="Calibri"/>
              </a:rPr>
              <a:t>DELL’ISTRUTTORE; </a:t>
            </a:r>
          </a:p>
          <a:p>
            <a:pPr marL="0" marR="0" lvl="0" indent="0" algn="l" rtl="0">
              <a:lnSpc>
                <a:spcPct val="150000"/>
              </a:lnSpc>
              <a:spcBef>
                <a:spcPts val="0"/>
              </a:spcBef>
              <a:spcAft>
                <a:spcPts val="0"/>
              </a:spcAft>
              <a:buNone/>
            </a:pPr>
            <a:r>
              <a:rPr lang="it-IT" sz="1800" dirty="0" smtClean="0">
                <a:solidFill>
                  <a:schemeClr val="dk1"/>
                </a:solidFill>
                <a:latin typeface="Calibri"/>
                <a:ea typeface="Calibri"/>
                <a:cs typeface="Calibri"/>
                <a:sym typeface="Calibri"/>
              </a:rPr>
              <a:t>PER </a:t>
            </a:r>
            <a:r>
              <a:rPr lang="it-IT" sz="1800" dirty="0">
                <a:solidFill>
                  <a:schemeClr val="dk1"/>
                </a:solidFill>
                <a:latin typeface="Calibri"/>
                <a:ea typeface="Calibri"/>
                <a:cs typeface="Calibri"/>
                <a:sym typeface="Calibri"/>
              </a:rPr>
              <a:t>GLI ATLETI CHE HANNO SUPERATO GLI 11 ANNI E/O I 30 KG CIRCA CONSIGLIAMO L’USO DELLE LONGE PER MOTIVI DI </a:t>
            </a:r>
            <a:r>
              <a:rPr lang="it-IT" sz="1800" dirty="0" smtClean="0">
                <a:solidFill>
                  <a:schemeClr val="dk1"/>
                </a:solidFill>
                <a:latin typeface="Calibri"/>
                <a:ea typeface="Calibri"/>
                <a:cs typeface="Calibri"/>
                <a:sym typeface="Calibri"/>
              </a:rPr>
              <a:t>SICUREZZA, </a:t>
            </a:r>
            <a:r>
              <a:rPr lang="it-IT" sz="1800" dirty="0">
                <a:solidFill>
                  <a:schemeClr val="dk1"/>
                </a:solidFill>
                <a:latin typeface="Calibri"/>
                <a:ea typeface="Calibri"/>
                <a:cs typeface="Calibri"/>
                <a:sym typeface="Calibri"/>
              </a:rPr>
              <a:t>SIA DELL’ISTRUTTORE CHE DELL’ATLETA. </a:t>
            </a:r>
            <a:endParaRPr lang="it-IT" sz="1800" dirty="0" smtClean="0">
              <a:solidFill>
                <a:schemeClr val="dk1"/>
              </a:solidFill>
              <a:latin typeface="Calibri"/>
              <a:ea typeface="Calibri"/>
              <a:cs typeface="Calibri"/>
              <a:sym typeface="Calibri"/>
            </a:endParaRPr>
          </a:p>
          <a:p>
            <a:pPr marL="0" marR="0" lvl="0" indent="0" algn="l" rtl="0">
              <a:lnSpc>
                <a:spcPct val="150000"/>
              </a:lnSpc>
              <a:spcBef>
                <a:spcPts val="0"/>
              </a:spcBef>
              <a:spcAft>
                <a:spcPts val="0"/>
              </a:spcAft>
              <a:buNone/>
            </a:pPr>
            <a:r>
              <a:rPr lang="it-IT" sz="1800" dirty="0" smtClean="0">
                <a:solidFill>
                  <a:schemeClr val="dk1"/>
                </a:solidFill>
                <a:latin typeface="Calibri"/>
                <a:ea typeface="Calibri"/>
                <a:cs typeface="Calibri"/>
                <a:sym typeface="Calibri"/>
              </a:rPr>
              <a:t>SE </a:t>
            </a:r>
            <a:r>
              <a:rPr lang="it-IT" sz="1800" dirty="0">
                <a:solidFill>
                  <a:schemeClr val="dk1"/>
                </a:solidFill>
                <a:latin typeface="Calibri"/>
                <a:ea typeface="Calibri"/>
                <a:cs typeface="Calibri"/>
                <a:sym typeface="Calibri"/>
              </a:rPr>
              <a:t>DOVESSIMO CALCOLARE UN ATLETA DI 30 KG CHE SALTA AD UN’ALTEZZA DI CIRCA 3 METRI PER ESEGUIRE UN SALTO </a:t>
            </a:r>
            <a:r>
              <a:rPr lang="it-IT" sz="1800" dirty="0" smtClean="0">
                <a:solidFill>
                  <a:schemeClr val="dk1"/>
                </a:solidFill>
                <a:latin typeface="Calibri"/>
                <a:ea typeface="Calibri"/>
                <a:cs typeface="Calibri"/>
                <a:sym typeface="Calibri"/>
              </a:rPr>
              <a:t>MULTIPLO SIGNIFICA, </a:t>
            </a:r>
            <a:r>
              <a:rPr lang="it-IT" sz="1800" dirty="0">
                <a:solidFill>
                  <a:schemeClr val="dk1"/>
                </a:solidFill>
                <a:latin typeface="Calibri"/>
                <a:ea typeface="Calibri"/>
                <a:cs typeface="Calibri"/>
                <a:sym typeface="Calibri"/>
              </a:rPr>
              <a:t>PER LA LEGGE </a:t>
            </a:r>
            <a:r>
              <a:rPr lang="it-IT" sz="1800" dirty="0" smtClean="0">
                <a:solidFill>
                  <a:schemeClr val="dk1"/>
                </a:solidFill>
                <a:latin typeface="Calibri"/>
                <a:ea typeface="Calibri"/>
                <a:cs typeface="Calibri"/>
                <a:sym typeface="Calibri"/>
              </a:rPr>
              <a:t>DELL’ACCELERAZIONE GRAVITAZIONALE, </a:t>
            </a:r>
            <a:r>
              <a:rPr lang="it-IT" sz="1800" dirty="0">
                <a:solidFill>
                  <a:schemeClr val="dk1"/>
                </a:solidFill>
                <a:latin typeface="Calibri"/>
                <a:ea typeface="Calibri"/>
                <a:cs typeface="Calibri"/>
                <a:sym typeface="Calibri"/>
              </a:rPr>
              <a:t>CHE IL TECNICO DOVRA’ SOPPORTARE  UN PESO DI OLTRE </a:t>
            </a:r>
            <a:r>
              <a:rPr lang="it-IT" sz="1800" dirty="0" smtClean="0">
                <a:solidFill>
                  <a:schemeClr val="dk1"/>
                </a:solidFill>
                <a:latin typeface="Calibri"/>
                <a:ea typeface="Calibri"/>
                <a:cs typeface="Calibri"/>
                <a:sym typeface="Calibri"/>
              </a:rPr>
              <a:t>200 KG</a:t>
            </a:r>
            <a:r>
              <a:rPr lang="it-IT" sz="1800" dirty="0">
                <a:solidFill>
                  <a:schemeClr val="dk1"/>
                </a:solidFill>
                <a:latin typeface="Calibri"/>
                <a:ea typeface="Calibri"/>
                <a:cs typeface="Calibri"/>
                <a:sym typeface="Calibri"/>
              </a:rPr>
              <a:t>.</a:t>
            </a:r>
            <a:endParaRPr dirty="0"/>
          </a:p>
          <a:p>
            <a:pPr marL="0" marR="0" lvl="0" indent="0" algn="l" rtl="0">
              <a:spcBef>
                <a:spcPts val="0"/>
              </a:spcBef>
              <a:spcAft>
                <a:spcPts val="0"/>
              </a:spcAft>
              <a:buNone/>
            </a:pPr>
            <a:endParaRPr sz="1800" dirty="0">
              <a:solidFill>
                <a:schemeClr val="dk1"/>
              </a:solidFill>
              <a:latin typeface="Calibri"/>
              <a:ea typeface="Calibri"/>
              <a:cs typeface="Calibri"/>
              <a:sym typeface="Calibri"/>
            </a:endParaRPr>
          </a:p>
        </p:txBody>
      </p:sp>
      <p:sp>
        <p:nvSpPr>
          <p:cNvPr id="8" name="Segnaposto numero diapositiva 7"/>
          <p:cNvSpPr>
            <a:spLocks noGrp="1"/>
          </p:cNvSpPr>
          <p:nvPr>
            <p:ph type="sldNum" idx="12"/>
          </p:nvPr>
        </p:nvSpPr>
        <p:spPr/>
        <p:txBody>
          <a:bodyPr/>
          <a:lstStyle/>
          <a:p>
            <a:pPr marL="0" lvl="0" indent="0" algn="r" rtl="0">
              <a:spcBef>
                <a:spcPts val="0"/>
              </a:spcBef>
              <a:spcAft>
                <a:spcPts val="0"/>
              </a:spcAft>
              <a:buNone/>
            </a:pPr>
            <a:fld id="{00000000-1234-1234-1234-123412341234}" type="slidenum">
              <a:rPr lang="it-IT" smtClean="0"/>
              <a:t>9</a:t>
            </a:fld>
            <a:endParaRPr lang="it-IT"/>
          </a:p>
        </p:txBody>
      </p:sp>
    </p:spTree>
    <p:extLst>
      <p:ext uri="{BB962C8B-B14F-4D97-AF65-F5344CB8AC3E}">
        <p14:creationId xmlns:p14="http://schemas.microsoft.com/office/powerpoint/2010/main" val="2600049776"/>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TotalTime>
  <Words>1983</Words>
  <Application>Microsoft Office PowerPoint</Application>
  <PresentationFormat>Presentazione su schermo (4:3)</PresentationFormat>
  <Paragraphs>117</Paragraphs>
  <Slides>13</Slides>
  <Notes>8</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13</vt:i4>
      </vt:variant>
    </vt:vector>
  </HeadingPairs>
  <TitlesOfParts>
    <vt:vector size="17" baseType="lpstr">
      <vt:lpstr>Calibri</vt:lpstr>
      <vt:lpstr>Verdana</vt:lpstr>
      <vt:lpstr>Arial</vt:lpstr>
      <vt:lpstr>Tema di Office</vt:lpstr>
      <vt:lpstr>    FEDERAZIONE GINNASTICA D’ITALIA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FEDERAZIONE GINNASTICA D’ITALIA</dc:title>
  <dc:creator>Milano2000</dc:creator>
  <cp:lastModifiedBy>MILANO 2000</cp:lastModifiedBy>
  <cp:revision>15</cp:revision>
  <dcterms:created xsi:type="dcterms:W3CDTF">2018-04-19T16:26:00Z</dcterms:created>
  <dcterms:modified xsi:type="dcterms:W3CDTF">2020-12-01T10:16:04Z</dcterms:modified>
</cp:coreProperties>
</file>